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78" r:id="rId2"/>
    <p:sldId id="279" r:id="rId3"/>
    <p:sldId id="280" r:id="rId4"/>
    <p:sldId id="281" r:id="rId5"/>
    <p:sldId id="282" r:id="rId6"/>
  </p:sldIdLst>
  <p:sldSz cx="12192000" cy="6858000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orient="horz" pos="1616" userDrawn="1">
          <p15:clr>
            <a:srgbClr val="A4A3A4"/>
          </p15:clr>
        </p15:guide>
        <p15:guide id="3" orient="horz" pos="3475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  <p15:guide id="6" orient="horz" pos="1162" userDrawn="1">
          <p15:clr>
            <a:srgbClr val="A4A3A4"/>
          </p15:clr>
        </p15:guide>
        <p15:guide id="7" orient="horz" pos="1389" userDrawn="1">
          <p15:clr>
            <a:srgbClr val="A4A3A4"/>
          </p15:clr>
        </p15:guide>
        <p15:guide id="8" pos="5776" userDrawn="1">
          <p15:clr>
            <a:srgbClr val="A4A3A4"/>
          </p15:clr>
        </p15:guide>
        <p15:guide id="9" pos="756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5412" userDrawn="1">
          <p15:clr>
            <a:srgbClr val="A4A3A4"/>
          </p15:clr>
        </p15:guide>
        <p15:guide id="12" pos="2388" userDrawn="1">
          <p15:clr>
            <a:srgbClr val="A4A3A4"/>
          </p15:clr>
        </p15:guide>
        <p15:guide id="13" pos="26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 Owen" initials="HO" lastIdx="4" clrIdx="0">
    <p:extLst>
      <p:ext uri="{19B8F6BF-5375-455C-9EA6-DF929625EA0E}">
        <p15:presenceInfo xmlns:p15="http://schemas.microsoft.com/office/powerpoint/2012/main" userId="S::hugh.owen@riverside.org.uk::7a3d9d52-ffcf-4203-978d-2b8796395b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E11"/>
    <a:srgbClr val="FF5050"/>
    <a:srgbClr val="58595B"/>
    <a:srgbClr val="005493"/>
    <a:srgbClr val="86A2BC"/>
    <a:srgbClr val="8EACC4"/>
    <a:srgbClr val="D8E01F"/>
    <a:srgbClr val="00A0AF"/>
    <a:srgbClr val="8930A0"/>
    <a:srgbClr val="8C3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F2200-4FBB-4C11-82FF-3E3F430F14C6}" v="572" dt="2022-07-04T16:45:11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1" autoAdjust="0"/>
    <p:restoredTop sz="93792" autoAdjust="0"/>
  </p:normalViewPr>
  <p:slideViewPr>
    <p:cSldViewPr>
      <p:cViewPr varScale="1">
        <p:scale>
          <a:sx n="75" d="100"/>
          <a:sy n="75" d="100"/>
        </p:scale>
        <p:origin x="384" y="40"/>
      </p:cViewPr>
      <p:guideLst>
        <p:guide orient="horz" pos="300"/>
        <p:guide orient="horz" pos="1616"/>
        <p:guide orient="horz" pos="3475"/>
        <p:guide orient="horz" pos="3748"/>
        <p:guide orient="horz" pos="4020"/>
        <p:guide orient="horz" pos="1162"/>
        <p:guide orient="horz" pos="1389"/>
        <p:guide pos="5776"/>
        <p:guide pos="756"/>
        <p:guide pos="7287"/>
        <p:guide pos="5412"/>
        <p:guide pos="2388"/>
        <p:guide pos="263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CF0B9B-1D02-4EC2-B7E2-BDBB19EBD4C1}" type="doc">
      <dgm:prSet loTypeId="urn:microsoft.com/office/officeart/2005/8/layout/cycle8" loCatId="cycle" qsTypeId="urn:microsoft.com/office/officeart/2005/8/quickstyle/simple1" qsCatId="simple" csTypeId="urn:microsoft.com/office/officeart/2005/8/colors/accent6_3" csCatId="accent6" phldr="1"/>
      <dgm:spPr/>
    </dgm:pt>
    <dgm:pt modelId="{2891AD0E-3449-4009-8402-FD3F222ABAA3}" type="pres">
      <dgm:prSet presAssocID="{C6CF0B9B-1D02-4EC2-B7E2-BDBB19EBD4C1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0E64DAFA-9112-4110-B62A-7698A4D67B64}" type="presOf" srcId="{C6CF0B9B-1D02-4EC2-B7E2-BDBB19EBD4C1}" destId="{2891AD0E-3449-4009-8402-FD3F222ABAA3}" srcOrd="0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94EC17-1392-489A-AFFD-834D94A7A103}" type="doc">
      <dgm:prSet loTypeId="urn:microsoft.com/office/officeart/2009/3/layout/SubStepProcess" loCatId="process" qsTypeId="urn:microsoft.com/office/officeart/2005/8/quickstyle/3d4" qsCatId="3D" csTypeId="urn:microsoft.com/office/officeart/2005/8/colors/colorful5" csCatId="colorful" phldr="1"/>
      <dgm:spPr/>
    </dgm:pt>
    <dgm:pt modelId="{5F95F264-DC91-48CB-8BA6-BE2B2184273A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Capacity</a:t>
          </a:r>
        </a:p>
      </dgm:t>
    </dgm:pt>
    <dgm:pt modelId="{230BDF00-A2A8-47D4-BFFC-682977B9B203}" type="parTrans" cxnId="{E33152C4-0C46-4390-9AF7-A305694DE6AA}">
      <dgm:prSet/>
      <dgm:spPr/>
      <dgm:t>
        <a:bodyPr/>
        <a:lstStyle/>
        <a:p>
          <a:endParaRPr lang="en-GB"/>
        </a:p>
      </dgm:t>
    </dgm:pt>
    <dgm:pt modelId="{7CDBEB3F-8CD1-4CA8-B2E6-DB95BE0E036B}" type="sibTrans" cxnId="{E33152C4-0C46-4390-9AF7-A305694DE6AA}">
      <dgm:prSet/>
      <dgm:spPr/>
      <dgm:t>
        <a:bodyPr/>
        <a:lstStyle/>
        <a:p>
          <a:endParaRPr lang="en-GB"/>
        </a:p>
      </dgm:t>
    </dgm:pt>
    <dgm:pt modelId="{465051E0-EB53-4D9A-BC51-DAE8FF33E221}">
      <dgm:prSet phldrT="[Text]"/>
      <dgm:spPr>
        <a:solidFill>
          <a:srgbClr val="FFC000"/>
        </a:solidFill>
      </dgm:spPr>
      <dgm:t>
        <a:bodyPr/>
        <a:lstStyle/>
        <a:p>
          <a:r>
            <a:rPr lang="en-GB" dirty="0"/>
            <a:t>Strategy</a:t>
          </a:r>
        </a:p>
      </dgm:t>
    </dgm:pt>
    <dgm:pt modelId="{7552CABA-7E95-4C88-AD90-89D4DA4C9DFE}" type="parTrans" cxnId="{3FF1D065-3D89-459D-8901-4CB3E6337533}">
      <dgm:prSet/>
      <dgm:spPr/>
      <dgm:t>
        <a:bodyPr/>
        <a:lstStyle/>
        <a:p>
          <a:endParaRPr lang="en-GB"/>
        </a:p>
      </dgm:t>
    </dgm:pt>
    <dgm:pt modelId="{9FB0FDD7-6107-417A-9D48-6D3A811E6D7E}" type="sibTrans" cxnId="{3FF1D065-3D89-459D-8901-4CB3E6337533}">
      <dgm:prSet/>
      <dgm:spPr/>
      <dgm:t>
        <a:bodyPr/>
        <a:lstStyle/>
        <a:p>
          <a:endParaRPr lang="en-GB"/>
        </a:p>
      </dgm:t>
    </dgm:pt>
    <dgm:pt modelId="{3B3610C7-4B06-4152-82E1-5F8050994708}">
      <dgm:prSet phldrT="[Text]"/>
      <dgm:spPr>
        <a:solidFill>
          <a:srgbClr val="92D050"/>
        </a:solidFill>
      </dgm:spPr>
      <dgm:t>
        <a:bodyPr/>
        <a:lstStyle/>
        <a:p>
          <a:r>
            <a:rPr lang="en-GB" dirty="0"/>
            <a:t>Viability</a:t>
          </a:r>
        </a:p>
      </dgm:t>
    </dgm:pt>
    <dgm:pt modelId="{24280507-71AE-4045-B876-ED0F04CC835D}" type="parTrans" cxnId="{B60F9CA7-4DFB-4FCA-BF59-95FB46505D28}">
      <dgm:prSet/>
      <dgm:spPr/>
      <dgm:t>
        <a:bodyPr/>
        <a:lstStyle/>
        <a:p>
          <a:endParaRPr lang="en-GB"/>
        </a:p>
      </dgm:t>
    </dgm:pt>
    <dgm:pt modelId="{BA165517-78F2-489E-AEDE-90C16638EBCD}" type="sibTrans" cxnId="{B60F9CA7-4DFB-4FCA-BF59-95FB46505D28}">
      <dgm:prSet/>
      <dgm:spPr/>
      <dgm:t>
        <a:bodyPr/>
        <a:lstStyle/>
        <a:p>
          <a:endParaRPr lang="en-GB"/>
        </a:p>
      </dgm:t>
    </dgm:pt>
    <dgm:pt modelId="{5F19AF7F-7379-44F7-AEFE-6165367CB500}" type="pres">
      <dgm:prSet presAssocID="{DC94EC17-1392-489A-AFFD-834D94A7A103}" presName="Name0" presStyleCnt="0">
        <dgm:presLayoutVars>
          <dgm:chMax val="7"/>
          <dgm:dir/>
          <dgm:animOne val="branch"/>
        </dgm:presLayoutVars>
      </dgm:prSet>
      <dgm:spPr/>
    </dgm:pt>
    <dgm:pt modelId="{CDE572E5-EA79-418E-872B-A53771DBAA38}" type="pres">
      <dgm:prSet presAssocID="{5F95F264-DC91-48CB-8BA6-BE2B2184273A}" presName="parTx1" presStyleLbl="node1" presStyleIdx="0" presStyleCnt="3"/>
      <dgm:spPr/>
    </dgm:pt>
    <dgm:pt modelId="{0C84C72E-20CE-4840-A7EF-A782A5CFB16F}" type="pres">
      <dgm:prSet presAssocID="{465051E0-EB53-4D9A-BC51-DAE8FF33E221}" presName="parTx2" presStyleLbl="node1" presStyleIdx="1" presStyleCnt="3"/>
      <dgm:spPr/>
    </dgm:pt>
    <dgm:pt modelId="{8048FC14-B5D4-4EC4-AA8F-7F99900DB6F4}" type="pres">
      <dgm:prSet presAssocID="{3B3610C7-4B06-4152-82E1-5F8050994708}" presName="parTx3" presStyleLbl="node1" presStyleIdx="2" presStyleCnt="3"/>
      <dgm:spPr/>
    </dgm:pt>
  </dgm:ptLst>
  <dgm:cxnLst>
    <dgm:cxn modelId="{DA0AD630-5D77-4695-8708-046C50069B88}" type="presOf" srcId="{DC94EC17-1392-489A-AFFD-834D94A7A103}" destId="{5F19AF7F-7379-44F7-AEFE-6165367CB500}" srcOrd="0" destOrd="0" presId="urn:microsoft.com/office/officeart/2009/3/layout/SubStepProcess"/>
    <dgm:cxn modelId="{B49C6131-21DD-4769-A680-A129DA6345B6}" type="presOf" srcId="{465051E0-EB53-4D9A-BC51-DAE8FF33E221}" destId="{0C84C72E-20CE-4840-A7EF-A782A5CFB16F}" srcOrd="0" destOrd="0" presId="urn:microsoft.com/office/officeart/2009/3/layout/SubStepProcess"/>
    <dgm:cxn modelId="{3FF1D065-3D89-459D-8901-4CB3E6337533}" srcId="{DC94EC17-1392-489A-AFFD-834D94A7A103}" destId="{465051E0-EB53-4D9A-BC51-DAE8FF33E221}" srcOrd="1" destOrd="0" parTransId="{7552CABA-7E95-4C88-AD90-89D4DA4C9DFE}" sibTransId="{9FB0FDD7-6107-417A-9D48-6D3A811E6D7E}"/>
    <dgm:cxn modelId="{B60F9CA7-4DFB-4FCA-BF59-95FB46505D28}" srcId="{DC94EC17-1392-489A-AFFD-834D94A7A103}" destId="{3B3610C7-4B06-4152-82E1-5F8050994708}" srcOrd="2" destOrd="0" parTransId="{24280507-71AE-4045-B876-ED0F04CC835D}" sibTransId="{BA165517-78F2-489E-AEDE-90C16638EBCD}"/>
    <dgm:cxn modelId="{E33152C4-0C46-4390-9AF7-A305694DE6AA}" srcId="{DC94EC17-1392-489A-AFFD-834D94A7A103}" destId="{5F95F264-DC91-48CB-8BA6-BE2B2184273A}" srcOrd="0" destOrd="0" parTransId="{230BDF00-A2A8-47D4-BFFC-682977B9B203}" sibTransId="{7CDBEB3F-8CD1-4CA8-B2E6-DB95BE0E036B}"/>
    <dgm:cxn modelId="{09EA4BF4-F6F9-4253-8273-A411B7C7117B}" type="presOf" srcId="{5F95F264-DC91-48CB-8BA6-BE2B2184273A}" destId="{CDE572E5-EA79-418E-872B-A53771DBAA38}" srcOrd="0" destOrd="0" presId="urn:microsoft.com/office/officeart/2009/3/layout/SubStepProcess"/>
    <dgm:cxn modelId="{17725DFC-2C91-44E7-970F-5D39BEDE500D}" type="presOf" srcId="{3B3610C7-4B06-4152-82E1-5F8050994708}" destId="{8048FC14-B5D4-4EC4-AA8F-7F99900DB6F4}" srcOrd="0" destOrd="0" presId="urn:microsoft.com/office/officeart/2009/3/layout/SubStepProcess"/>
    <dgm:cxn modelId="{86862B9B-5FB7-4377-8F70-BF98EE4962C4}" type="presParOf" srcId="{5F19AF7F-7379-44F7-AEFE-6165367CB500}" destId="{CDE572E5-EA79-418E-872B-A53771DBAA38}" srcOrd="0" destOrd="0" presId="urn:microsoft.com/office/officeart/2009/3/layout/SubStepProcess"/>
    <dgm:cxn modelId="{E33A2083-4347-496A-AF94-D093E7D1B0FE}" type="presParOf" srcId="{5F19AF7F-7379-44F7-AEFE-6165367CB500}" destId="{0C84C72E-20CE-4840-A7EF-A782A5CFB16F}" srcOrd="1" destOrd="0" presId="urn:microsoft.com/office/officeart/2009/3/layout/SubStepProcess"/>
    <dgm:cxn modelId="{41F5DDE6-46EF-4234-B610-8B1BC241373F}" type="presParOf" srcId="{5F19AF7F-7379-44F7-AEFE-6165367CB500}" destId="{8048FC14-B5D4-4EC4-AA8F-7F99900DB6F4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B1EB39-8629-434F-9B62-0376926AC22D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53151E5E-B7A9-49A2-873B-1BC25599C8EE}">
      <dgm:prSet phldrT="[Text]"/>
      <dgm:spPr>
        <a:solidFill>
          <a:srgbClr val="FF0000"/>
        </a:solidFill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dirty="0"/>
            <a:t>2017</a:t>
          </a:r>
        </a:p>
      </dgm:t>
    </dgm:pt>
    <dgm:pt modelId="{45F43C05-AEEA-4D8A-865C-3FB8625FBD2A}" type="parTrans" cxnId="{DE26C540-1EDF-48AD-AAD0-A789B853FED5}">
      <dgm:prSet/>
      <dgm:spPr/>
      <dgm:t>
        <a:bodyPr/>
        <a:lstStyle/>
        <a:p>
          <a:endParaRPr lang="en-GB"/>
        </a:p>
      </dgm:t>
    </dgm:pt>
    <dgm:pt modelId="{D833A027-E599-495B-8FA5-95679070C75C}" type="sibTrans" cxnId="{DE26C540-1EDF-48AD-AAD0-A789B853FED5}">
      <dgm:prSet/>
      <dgm:spPr/>
      <dgm:t>
        <a:bodyPr/>
        <a:lstStyle/>
        <a:p>
          <a:endParaRPr lang="en-GB"/>
        </a:p>
      </dgm:t>
    </dgm:pt>
    <dgm:pt modelId="{B49FE5C0-98C8-4F9C-B2E0-F1AB4BBBA700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Development driven </a:t>
          </a:r>
          <a:r>
            <a:rPr lang="en-GB" dirty="0"/>
            <a:t>– aggressively commercial</a:t>
          </a:r>
        </a:p>
      </dgm:t>
    </dgm:pt>
    <dgm:pt modelId="{12DD8270-B020-4770-80CB-7A90384A7151}" type="parTrans" cxnId="{D163B1D5-6081-4C04-86E8-26765EE22640}">
      <dgm:prSet/>
      <dgm:spPr/>
      <dgm:t>
        <a:bodyPr/>
        <a:lstStyle/>
        <a:p>
          <a:endParaRPr lang="en-GB"/>
        </a:p>
      </dgm:t>
    </dgm:pt>
    <dgm:pt modelId="{27011388-FF6A-46C6-A083-432FE2AF7E65}" type="sibTrans" cxnId="{D163B1D5-6081-4C04-86E8-26765EE22640}">
      <dgm:prSet/>
      <dgm:spPr/>
      <dgm:t>
        <a:bodyPr/>
        <a:lstStyle/>
        <a:p>
          <a:endParaRPr lang="en-GB"/>
        </a:p>
      </dgm:t>
    </dgm:pt>
    <dgm:pt modelId="{ED25B5BA-1532-45A3-A848-BE13C1DF9C00}">
      <dgm:prSet phldrT="[Text]"/>
      <dgm:spPr>
        <a:solidFill>
          <a:srgbClr val="FFC000"/>
        </a:solidFill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dirty="0"/>
            <a:t>2020</a:t>
          </a:r>
        </a:p>
      </dgm:t>
    </dgm:pt>
    <dgm:pt modelId="{14A13135-E40E-41F7-85AF-D08FA41B3B13}" type="parTrans" cxnId="{EE0A6550-EA86-43CA-B81F-ACC357A2B68A}">
      <dgm:prSet/>
      <dgm:spPr/>
      <dgm:t>
        <a:bodyPr/>
        <a:lstStyle/>
        <a:p>
          <a:endParaRPr lang="en-GB"/>
        </a:p>
      </dgm:t>
    </dgm:pt>
    <dgm:pt modelId="{FB69AE1B-0C68-4B10-A0B3-D380B3661E96}" type="sibTrans" cxnId="{EE0A6550-EA86-43CA-B81F-ACC357A2B68A}">
      <dgm:prSet/>
      <dgm:spPr/>
      <dgm:t>
        <a:bodyPr/>
        <a:lstStyle/>
        <a:p>
          <a:endParaRPr lang="en-GB"/>
        </a:p>
      </dgm:t>
    </dgm:pt>
    <dgm:pt modelId="{F79A4997-74B6-4815-B789-38A0402E72B0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Unsustainable model </a:t>
          </a:r>
          <a:r>
            <a:rPr lang="en-GB" dirty="0"/>
            <a:t>– post Brexit/Grenfell</a:t>
          </a:r>
        </a:p>
      </dgm:t>
    </dgm:pt>
    <dgm:pt modelId="{A0A4D53F-9F99-4C8D-A3D4-06D5EF9F0CE9}" type="parTrans" cxnId="{E745E24A-CC27-4278-A168-AEC3BECADE05}">
      <dgm:prSet/>
      <dgm:spPr/>
      <dgm:t>
        <a:bodyPr/>
        <a:lstStyle/>
        <a:p>
          <a:endParaRPr lang="en-GB"/>
        </a:p>
      </dgm:t>
    </dgm:pt>
    <dgm:pt modelId="{FB42B5DE-2934-42C1-A379-530DCF3C9FE7}" type="sibTrans" cxnId="{E745E24A-CC27-4278-A168-AEC3BECADE05}">
      <dgm:prSet/>
      <dgm:spPr/>
      <dgm:t>
        <a:bodyPr/>
        <a:lstStyle/>
        <a:p>
          <a:endParaRPr lang="en-GB"/>
        </a:p>
      </dgm:t>
    </dgm:pt>
    <dgm:pt modelId="{C0CA0817-D5DC-4C1A-9294-9C40EDF9C956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Strategic review </a:t>
          </a:r>
          <a:r>
            <a:rPr lang="en-GB" dirty="0">
              <a:latin typeface="Calibri" panose="020F0502020204030204" pitchFamily="34" charset="0"/>
              <a:cs typeface="Calibri" panose="020F0502020204030204" pitchFamily="34" charset="0"/>
            </a:rPr>
            <a:t>&gt;</a:t>
          </a:r>
          <a:r>
            <a:rPr lang="en-GB" dirty="0"/>
            <a:t> de-risk, seek partner</a:t>
          </a:r>
        </a:p>
      </dgm:t>
    </dgm:pt>
    <dgm:pt modelId="{6524576C-3F2E-4394-B738-A0B1A3F82B4C}" type="parTrans" cxnId="{10D78458-A07F-481D-AA77-95A8695E95C6}">
      <dgm:prSet/>
      <dgm:spPr/>
      <dgm:t>
        <a:bodyPr/>
        <a:lstStyle/>
        <a:p>
          <a:endParaRPr lang="en-GB"/>
        </a:p>
      </dgm:t>
    </dgm:pt>
    <dgm:pt modelId="{ECD0BE12-7927-4981-8495-78B7CD172996}" type="sibTrans" cxnId="{10D78458-A07F-481D-AA77-95A8695E95C6}">
      <dgm:prSet/>
      <dgm:spPr/>
      <dgm:t>
        <a:bodyPr/>
        <a:lstStyle/>
        <a:p>
          <a:endParaRPr lang="en-GB"/>
        </a:p>
      </dgm:t>
    </dgm:pt>
    <dgm:pt modelId="{536E8CF7-E40C-46B3-9BF3-1886CA255B35}">
      <dgm:prSet phldrT="[Text]"/>
      <dgm:spPr>
        <a:solidFill>
          <a:srgbClr val="00B050"/>
        </a:solidFill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dirty="0"/>
            <a:t>2022</a:t>
          </a:r>
        </a:p>
      </dgm:t>
    </dgm:pt>
    <dgm:pt modelId="{C253E8E1-8906-46A3-BEA2-0FD9EC9CE804}" type="parTrans" cxnId="{1EA9D342-48AF-4C42-B3C6-407D759AA5B1}">
      <dgm:prSet/>
      <dgm:spPr/>
      <dgm:t>
        <a:bodyPr/>
        <a:lstStyle/>
        <a:p>
          <a:endParaRPr lang="en-GB"/>
        </a:p>
      </dgm:t>
    </dgm:pt>
    <dgm:pt modelId="{4E5477AA-8CD7-4429-BD46-62CE63148A55}" type="sibTrans" cxnId="{1EA9D342-48AF-4C42-B3C6-407D759AA5B1}">
      <dgm:prSet/>
      <dgm:spPr/>
      <dgm:t>
        <a:bodyPr/>
        <a:lstStyle/>
        <a:p>
          <a:endParaRPr lang="en-GB"/>
        </a:p>
      </dgm:t>
    </dgm:pt>
    <dgm:pt modelId="{0FC503BD-8CD3-4B7D-B6B5-C14BD58EE27B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Merger with Riverside </a:t>
          </a:r>
          <a:r>
            <a:rPr lang="en-GB" dirty="0"/>
            <a:t>– shared values</a:t>
          </a:r>
        </a:p>
      </dgm:t>
    </dgm:pt>
    <dgm:pt modelId="{CED834D4-F658-436A-BF10-4A0A26BE0943}" type="parTrans" cxnId="{FE7386F4-D86F-4930-85BE-3432502440A8}">
      <dgm:prSet/>
      <dgm:spPr/>
      <dgm:t>
        <a:bodyPr/>
        <a:lstStyle/>
        <a:p>
          <a:endParaRPr lang="en-GB"/>
        </a:p>
      </dgm:t>
    </dgm:pt>
    <dgm:pt modelId="{04C9A15B-9227-48A5-9B34-3DE825669753}" type="sibTrans" cxnId="{FE7386F4-D86F-4930-85BE-3432502440A8}">
      <dgm:prSet/>
      <dgm:spPr/>
      <dgm:t>
        <a:bodyPr/>
        <a:lstStyle/>
        <a:p>
          <a:endParaRPr lang="en-GB"/>
        </a:p>
      </dgm:t>
    </dgm:pt>
    <dgm:pt modelId="{C61893C6-F083-43F8-AD63-5F48C7E88E69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Unlocking investment </a:t>
          </a:r>
          <a:r>
            <a:rPr lang="en-GB" dirty="0"/>
            <a:t>in estates, plan for zero carbon</a:t>
          </a:r>
        </a:p>
      </dgm:t>
    </dgm:pt>
    <dgm:pt modelId="{2B392F88-7526-4204-995D-5E830D378253}" type="parTrans" cxnId="{846035E6-F4C8-410F-8039-C3A5995F5B89}">
      <dgm:prSet/>
      <dgm:spPr/>
      <dgm:t>
        <a:bodyPr/>
        <a:lstStyle/>
        <a:p>
          <a:endParaRPr lang="en-GB"/>
        </a:p>
      </dgm:t>
    </dgm:pt>
    <dgm:pt modelId="{97756256-6188-444B-982B-DC062CF80B9A}" type="sibTrans" cxnId="{846035E6-F4C8-410F-8039-C3A5995F5B89}">
      <dgm:prSet/>
      <dgm:spPr/>
      <dgm:t>
        <a:bodyPr/>
        <a:lstStyle/>
        <a:p>
          <a:endParaRPr lang="en-GB"/>
        </a:p>
      </dgm:t>
    </dgm:pt>
    <dgm:pt modelId="{E39D935D-3D02-421D-996E-9F5B69E1F058}">
      <dgm:prSet phldrT="[Text]"/>
      <dgm:spPr>
        <a:ln>
          <a:solidFill>
            <a:schemeClr val="accent1">
              <a:lumMod val="25000"/>
            </a:schemeClr>
          </a:solidFill>
        </a:ln>
      </dgm:spPr>
      <dgm:t>
        <a:bodyPr/>
        <a:lstStyle/>
        <a:p>
          <a:r>
            <a:rPr lang="en-GB" b="1" dirty="0"/>
            <a:t>Neglect of core operations</a:t>
          </a:r>
        </a:p>
      </dgm:t>
    </dgm:pt>
    <dgm:pt modelId="{4751B2A9-C9E3-4428-80DF-ACE97F31CEAE}" type="parTrans" cxnId="{79E8B976-0AA7-4CA9-8411-92BAB73F1226}">
      <dgm:prSet/>
      <dgm:spPr/>
      <dgm:t>
        <a:bodyPr/>
        <a:lstStyle/>
        <a:p>
          <a:endParaRPr lang="en-GB"/>
        </a:p>
      </dgm:t>
    </dgm:pt>
    <dgm:pt modelId="{F666C51F-92D7-40E0-8D56-CD1C3C4D50E4}" type="sibTrans" cxnId="{79E8B976-0AA7-4CA9-8411-92BAB73F1226}">
      <dgm:prSet/>
      <dgm:spPr/>
      <dgm:t>
        <a:bodyPr/>
        <a:lstStyle/>
        <a:p>
          <a:endParaRPr lang="en-GB"/>
        </a:p>
      </dgm:t>
    </dgm:pt>
    <dgm:pt modelId="{854684D7-B7A9-49BA-981E-EEDCBEB1FB37}" type="pres">
      <dgm:prSet presAssocID="{AFB1EB39-8629-434F-9B62-0376926AC22D}" presName="linearFlow" presStyleCnt="0">
        <dgm:presLayoutVars>
          <dgm:dir/>
          <dgm:animLvl val="lvl"/>
          <dgm:resizeHandles val="exact"/>
        </dgm:presLayoutVars>
      </dgm:prSet>
      <dgm:spPr/>
    </dgm:pt>
    <dgm:pt modelId="{A84CC0DB-1F40-42FE-9074-976714DF14BE}" type="pres">
      <dgm:prSet presAssocID="{53151E5E-B7A9-49A2-873B-1BC25599C8EE}" presName="composite" presStyleCnt="0"/>
      <dgm:spPr/>
    </dgm:pt>
    <dgm:pt modelId="{284A52A9-22DA-4153-932B-0C9C058F01D7}" type="pres">
      <dgm:prSet presAssocID="{53151E5E-B7A9-49A2-873B-1BC25599C8E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60A5AEB-E60B-485C-BC01-6BE8A26F0DA5}" type="pres">
      <dgm:prSet presAssocID="{53151E5E-B7A9-49A2-873B-1BC25599C8EE}" presName="descendantText" presStyleLbl="alignAcc1" presStyleIdx="0" presStyleCnt="3" custLinFactNeighborX="238" custLinFactNeighborY="2389">
        <dgm:presLayoutVars>
          <dgm:bulletEnabled val="1"/>
        </dgm:presLayoutVars>
      </dgm:prSet>
      <dgm:spPr/>
    </dgm:pt>
    <dgm:pt modelId="{2BDA52BA-478E-48EB-B969-B0945EB0CDA6}" type="pres">
      <dgm:prSet presAssocID="{D833A027-E599-495B-8FA5-95679070C75C}" presName="sp" presStyleCnt="0"/>
      <dgm:spPr/>
    </dgm:pt>
    <dgm:pt modelId="{F41E02AA-7E8F-484E-BFC3-A2166EDC44F3}" type="pres">
      <dgm:prSet presAssocID="{ED25B5BA-1532-45A3-A848-BE13C1DF9C00}" presName="composite" presStyleCnt="0"/>
      <dgm:spPr/>
    </dgm:pt>
    <dgm:pt modelId="{DE5653F7-781A-42BD-8CEF-60F7B81B39D0}" type="pres">
      <dgm:prSet presAssocID="{ED25B5BA-1532-45A3-A848-BE13C1DF9C00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5F21841-05BA-4237-8DB9-13963CA357DC}" type="pres">
      <dgm:prSet presAssocID="{ED25B5BA-1532-45A3-A848-BE13C1DF9C00}" presName="descendantText" presStyleLbl="alignAcc1" presStyleIdx="1" presStyleCnt="3">
        <dgm:presLayoutVars>
          <dgm:bulletEnabled val="1"/>
        </dgm:presLayoutVars>
      </dgm:prSet>
      <dgm:spPr/>
    </dgm:pt>
    <dgm:pt modelId="{FD4D6EAD-D059-42AA-A092-C2394B38E8C8}" type="pres">
      <dgm:prSet presAssocID="{FB69AE1B-0C68-4B10-A0B3-D380B3661E96}" presName="sp" presStyleCnt="0"/>
      <dgm:spPr/>
    </dgm:pt>
    <dgm:pt modelId="{12348B2D-BC7C-431F-9221-C87134CE2EBD}" type="pres">
      <dgm:prSet presAssocID="{536E8CF7-E40C-46B3-9BF3-1886CA255B35}" presName="composite" presStyleCnt="0"/>
      <dgm:spPr/>
    </dgm:pt>
    <dgm:pt modelId="{A7CE6BD1-1072-45F0-97F7-3EEC4CD9408B}" type="pres">
      <dgm:prSet presAssocID="{536E8CF7-E40C-46B3-9BF3-1886CA255B3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E2894FB-95E7-4970-85B0-58E7A53716A8}" type="pres">
      <dgm:prSet presAssocID="{536E8CF7-E40C-46B3-9BF3-1886CA255B3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5B69920C-27C6-47D9-BCAE-99D672A455D8}" type="presOf" srcId="{B49FE5C0-98C8-4F9C-B2E0-F1AB4BBBA700}" destId="{D60A5AEB-E60B-485C-BC01-6BE8A26F0DA5}" srcOrd="0" destOrd="0" presId="urn:microsoft.com/office/officeart/2005/8/layout/chevron2"/>
    <dgm:cxn modelId="{07594A2A-325F-4F0B-9FAA-BD01E98EA10C}" type="presOf" srcId="{0FC503BD-8CD3-4B7D-B6B5-C14BD58EE27B}" destId="{FE2894FB-95E7-4970-85B0-58E7A53716A8}" srcOrd="0" destOrd="0" presId="urn:microsoft.com/office/officeart/2005/8/layout/chevron2"/>
    <dgm:cxn modelId="{7FF1E02B-AE93-403A-B5E3-A098EB221CBC}" type="presOf" srcId="{C61893C6-F083-43F8-AD63-5F48C7E88E69}" destId="{FE2894FB-95E7-4970-85B0-58E7A53716A8}" srcOrd="0" destOrd="1" presId="urn:microsoft.com/office/officeart/2005/8/layout/chevron2"/>
    <dgm:cxn modelId="{43E29534-6EF7-4ABA-BCB9-37D1E8532082}" type="presOf" srcId="{AFB1EB39-8629-434F-9B62-0376926AC22D}" destId="{854684D7-B7A9-49BA-981E-EEDCBEB1FB37}" srcOrd="0" destOrd="0" presId="urn:microsoft.com/office/officeart/2005/8/layout/chevron2"/>
    <dgm:cxn modelId="{DE26C540-1EDF-48AD-AAD0-A789B853FED5}" srcId="{AFB1EB39-8629-434F-9B62-0376926AC22D}" destId="{53151E5E-B7A9-49A2-873B-1BC25599C8EE}" srcOrd="0" destOrd="0" parTransId="{45F43C05-AEEA-4D8A-865C-3FB8625FBD2A}" sibTransId="{D833A027-E599-495B-8FA5-95679070C75C}"/>
    <dgm:cxn modelId="{1EA9D342-48AF-4C42-B3C6-407D759AA5B1}" srcId="{AFB1EB39-8629-434F-9B62-0376926AC22D}" destId="{536E8CF7-E40C-46B3-9BF3-1886CA255B35}" srcOrd="2" destOrd="0" parTransId="{C253E8E1-8906-46A3-BEA2-0FD9EC9CE804}" sibTransId="{4E5477AA-8CD7-4429-BD46-62CE63148A55}"/>
    <dgm:cxn modelId="{E745E24A-CC27-4278-A168-AEC3BECADE05}" srcId="{ED25B5BA-1532-45A3-A848-BE13C1DF9C00}" destId="{F79A4997-74B6-4815-B789-38A0402E72B0}" srcOrd="0" destOrd="0" parTransId="{A0A4D53F-9F99-4C8D-A3D4-06D5EF9F0CE9}" sibTransId="{FB42B5DE-2934-42C1-A379-530DCF3C9FE7}"/>
    <dgm:cxn modelId="{EE0A6550-EA86-43CA-B81F-ACC357A2B68A}" srcId="{AFB1EB39-8629-434F-9B62-0376926AC22D}" destId="{ED25B5BA-1532-45A3-A848-BE13C1DF9C00}" srcOrd="1" destOrd="0" parTransId="{14A13135-E40E-41F7-85AF-D08FA41B3B13}" sibTransId="{FB69AE1B-0C68-4B10-A0B3-D380B3661E96}"/>
    <dgm:cxn modelId="{79E8B976-0AA7-4CA9-8411-92BAB73F1226}" srcId="{53151E5E-B7A9-49A2-873B-1BC25599C8EE}" destId="{E39D935D-3D02-421D-996E-9F5B69E1F058}" srcOrd="1" destOrd="0" parTransId="{4751B2A9-C9E3-4428-80DF-ACE97F31CEAE}" sibTransId="{F666C51F-92D7-40E0-8D56-CD1C3C4D50E4}"/>
    <dgm:cxn modelId="{10D78458-A07F-481D-AA77-95A8695E95C6}" srcId="{ED25B5BA-1532-45A3-A848-BE13C1DF9C00}" destId="{C0CA0817-D5DC-4C1A-9294-9C40EDF9C956}" srcOrd="1" destOrd="0" parTransId="{6524576C-3F2E-4394-B738-A0B1A3F82B4C}" sibTransId="{ECD0BE12-7927-4981-8495-78B7CD172996}"/>
    <dgm:cxn modelId="{4EBB3B7E-0D9F-4CA1-A85C-D6135710B322}" type="presOf" srcId="{536E8CF7-E40C-46B3-9BF3-1886CA255B35}" destId="{A7CE6BD1-1072-45F0-97F7-3EEC4CD9408B}" srcOrd="0" destOrd="0" presId="urn:microsoft.com/office/officeart/2005/8/layout/chevron2"/>
    <dgm:cxn modelId="{3B54FB89-BC28-4E9F-B0F3-FA19124E481D}" type="presOf" srcId="{F79A4997-74B6-4815-B789-38A0402E72B0}" destId="{D5F21841-05BA-4237-8DB9-13963CA357DC}" srcOrd="0" destOrd="0" presId="urn:microsoft.com/office/officeart/2005/8/layout/chevron2"/>
    <dgm:cxn modelId="{12579EA0-31C7-4062-98AC-2E6C6EFFAFD3}" type="presOf" srcId="{53151E5E-B7A9-49A2-873B-1BC25599C8EE}" destId="{284A52A9-22DA-4153-932B-0C9C058F01D7}" srcOrd="0" destOrd="0" presId="urn:microsoft.com/office/officeart/2005/8/layout/chevron2"/>
    <dgm:cxn modelId="{320623B1-7333-46B7-B90F-BE9A4D8A8AB4}" type="presOf" srcId="{C0CA0817-D5DC-4C1A-9294-9C40EDF9C956}" destId="{D5F21841-05BA-4237-8DB9-13963CA357DC}" srcOrd="0" destOrd="1" presId="urn:microsoft.com/office/officeart/2005/8/layout/chevron2"/>
    <dgm:cxn modelId="{179D99CD-1BA8-4433-8956-B11610A67346}" type="presOf" srcId="{E39D935D-3D02-421D-996E-9F5B69E1F058}" destId="{D60A5AEB-E60B-485C-BC01-6BE8A26F0DA5}" srcOrd="0" destOrd="1" presId="urn:microsoft.com/office/officeart/2005/8/layout/chevron2"/>
    <dgm:cxn modelId="{4A0BECCE-4E6C-4D7C-90EA-F3A1CEB0A40F}" type="presOf" srcId="{ED25B5BA-1532-45A3-A848-BE13C1DF9C00}" destId="{DE5653F7-781A-42BD-8CEF-60F7B81B39D0}" srcOrd="0" destOrd="0" presId="urn:microsoft.com/office/officeart/2005/8/layout/chevron2"/>
    <dgm:cxn modelId="{D163B1D5-6081-4C04-86E8-26765EE22640}" srcId="{53151E5E-B7A9-49A2-873B-1BC25599C8EE}" destId="{B49FE5C0-98C8-4F9C-B2E0-F1AB4BBBA700}" srcOrd="0" destOrd="0" parTransId="{12DD8270-B020-4770-80CB-7A90384A7151}" sibTransId="{27011388-FF6A-46C6-A083-432FE2AF7E65}"/>
    <dgm:cxn modelId="{846035E6-F4C8-410F-8039-C3A5995F5B89}" srcId="{536E8CF7-E40C-46B3-9BF3-1886CA255B35}" destId="{C61893C6-F083-43F8-AD63-5F48C7E88E69}" srcOrd="1" destOrd="0" parTransId="{2B392F88-7526-4204-995D-5E830D378253}" sibTransId="{97756256-6188-444B-982B-DC062CF80B9A}"/>
    <dgm:cxn modelId="{FE7386F4-D86F-4930-85BE-3432502440A8}" srcId="{536E8CF7-E40C-46B3-9BF3-1886CA255B35}" destId="{0FC503BD-8CD3-4B7D-B6B5-C14BD58EE27B}" srcOrd="0" destOrd="0" parTransId="{CED834D4-F658-436A-BF10-4A0A26BE0943}" sibTransId="{04C9A15B-9227-48A5-9B34-3DE825669753}"/>
    <dgm:cxn modelId="{AB970048-4335-4F8F-B838-16666E8E7D33}" type="presParOf" srcId="{854684D7-B7A9-49BA-981E-EEDCBEB1FB37}" destId="{A84CC0DB-1F40-42FE-9074-976714DF14BE}" srcOrd="0" destOrd="0" presId="urn:microsoft.com/office/officeart/2005/8/layout/chevron2"/>
    <dgm:cxn modelId="{4C0CF410-B3BE-48D9-B38E-51233C1BD9E1}" type="presParOf" srcId="{A84CC0DB-1F40-42FE-9074-976714DF14BE}" destId="{284A52A9-22DA-4153-932B-0C9C058F01D7}" srcOrd="0" destOrd="0" presId="urn:microsoft.com/office/officeart/2005/8/layout/chevron2"/>
    <dgm:cxn modelId="{3660ABAB-F7B0-4BAB-A5B0-A331ABFB42B5}" type="presParOf" srcId="{A84CC0DB-1F40-42FE-9074-976714DF14BE}" destId="{D60A5AEB-E60B-485C-BC01-6BE8A26F0DA5}" srcOrd="1" destOrd="0" presId="urn:microsoft.com/office/officeart/2005/8/layout/chevron2"/>
    <dgm:cxn modelId="{CEEA96D5-FAF1-4A22-AF8D-332AFD87513E}" type="presParOf" srcId="{854684D7-B7A9-49BA-981E-EEDCBEB1FB37}" destId="{2BDA52BA-478E-48EB-B969-B0945EB0CDA6}" srcOrd="1" destOrd="0" presId="urn:microsoft.com/office/officeart/2005/8/layout/chevron2"/>
    <dgm:cxn modelId="{D17F3A24-BF80-499F-B9DC-8FEA8A415A07}" type="presParOf" srcId="{854684D7-B7A9-49BA-981E-EEDCBEB1FB37}" destId="{F41E02AA-7E8F-484E-BFC3-A2166EDC44F3}" srcOrd="2" destOrd="0" presId="urn:microsoft.com/office/officeart/2005/8/layout/chevron2"/>
    <dgm:cxn modelId="{F968CB45-A19A-466D-8037-5A7C7A70127B}" type="presParOf" srcId="{F41E02AA-7E8F-484E-BFC3-A2166EDC44F3}" destId="{DE5653F7-781A-42BD-8CEF-60F7B81B39D0}" srcOrd="0" destOrd="0" presId="urn:microsoft.com/office/officeart/2005/8/layout/chevron2"/>
    <dgm:cxn modelId="{AD735F69-72A0-4616-8147-1D3D41C407AC}" type="presParOf" srcId="{F41E02AA-7E8F-484E-BFC3-A2166EDC44F3}" destId="{D5F21841-05BA-4237-8DB9-13963CA357DC}" srcOrd="1" destOrd="0" presId="urn:microsoft.com/office/officeart/2005/8/layout/chevron2"/>
    <dgm:cxn modelId="{AE8AB9AE-42E6-46CF-AC79-F408FEC2F46D}" type="presParOf" srcId="{854684D7-B7A9-49BA-981E-EEDCBEB1FB37}" destId="{FD4D6EAD-D059-42AA-A092-C2394B38E8C8}" srcOrd="3" destOrd="0" presId="urn:microsoft.com/office/officeart/2005/8/layout/chevron2"/>
    <dgm:cxn modelId="{37057D1D-3F24-4259-A6F7-718ED73AF03A}" type="presParOf" srcId="{854684D7-B7A9-49BA-981E-EEDCBEB1FB37}" destId="{12348B2D-BC7C-431F-9221-C87134CE2EBD}" srcOrd="4" destOrd="0" presId="urn:microsoft.com/office/officeart/2005/8/layout/chevron2"/>
    <dgm:cxn modelId="{42435763-F6C9-4AF0-A7FA-09DA3F232535}" type="presParOf" srcId="{12348B2D-BC7C-431F-9221-C87134CE2EBD}" destId="{A7CE6BD1-1072-45F0-97F7-3EEC4CD9408B}" srcOrd="0" destOrd="0" presId="urn:microsoft.com/office/officeart/2005/8/layout/chevron2"/>
    <dgm:cxn modelId="{6545599C-7699-43EE-85B2-5AF0E6B78F07}" type="presParOf" srcId="{12348B2D-BC7C-431F-9221-C87134CE2EBD}" destId="{FE2894FB-95E7-4970-85B0-58E7A53716A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572E5-EA79-418E-872B-A53771DBAA38}">
      <dsp:nvSpPr>
        <dsp:cNvPr id="0" name=""/>
        <dsp:cNvSpPr/>
      </dsp:nvSpPr>
      <dsp:spPr>
        <a:xfrm>
          <a:off x="4340" y="1494871"/>
          <a:ext cx="2959951" cy="2959951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Capacity</a:t>
          </a:r>
        </a:p>
      </dsp:txBody>
      <dsp:txXfrm>
        <a:off x="437815" y="1928346"/>
        <a:ext cx="2093001" cy="2093001"/>
      </dsp:txXfrm>
    </dsp:sp>
    <dsp:sp modelId="{0C84C72E-20CE-4840-A7EF-A782A5CFB16F}">
      <dsp:nvSpPr>
        <dsp:cNvPr id="0" name=""/>
        <dsp:cNvSpPr/>
      </dsp:nvSpPr>
      <dsp:spPr>
        <a:xfrm>
          <a:off x="2964292" y="1494871"/>
          <a:ext cx="2959951" cy="2959951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Strategy</a:t>
          </a:r>
        </a:p>
      </dsp:txBody>
      <dsp:txXfrm>
        <a:off x="3397767" y="1928346"/>
        <a:ext cx="2093001" cy="2093001"/>
      </dsp:txXfrm>
    </dsp:sp>
    <dsp:sp modelId="{8048FC14-B5D4-4EC4-AA8F-7F99900DB6F4}">
      <dsp:nvSpPr>
        <dsp:cNvPr id="0" name=""/>
        <dsp:cNvSpPr/>
      </dsp:nvSpPr>
      <dsp:spPr>
        <a:xfrm>
          <a:off x="5924243" y="1494871"/>
          <a:ext cx="2959951" cy="2959951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Viability</a:t>
          </a:r>
        </a:p>
      </dsp:txBody>
      <dsp:txXfrm>
        <a:off x="6357718" y="1928346"/>
        <a:ext cx="2093001" cy="2093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4A52A9-22DA-4153-932B-0C9C058F01D7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2017</a:t>
          </a:r>
        </a:p>
      </dsp:txBody>
      <dsp:txXfrm rot="-5400000">
        <a:off x="1" y="679096"/>
        <a:ext cx="1352020" cy="579438"/>
      </dsp:txXfrm>
    </dsp:sp>
    <dsp:sp modelId="{D60A5AEB-E60B-485C-BC01-6BE8A26F0DA5}">
      <dsp:nvSpPr>
        <dsp:cNvPr id="0" name=""/>
        <dsp:cNvSpPr/>
      </dsp:nvSpPr>
      <dsp:spPr>
        <a:xfrm rot="5400000">
          <a:off x="4112286" y="-272718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Development driven </a:t>
          </a:r>
          <a:r>
            <a:rPr lang="en-GB" sz="2500" kern="1200" dirty="0"/>
            <a:t>– aggressively commercial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Neglect of core operations</a:t>
          </a:r>
        </a:p>
      </dsp:txBody>
      <dsp:txXfrm rot="-5400000">
        <a:off x="1352020" y="94366"/>
        <a:ext cx="6714693" cy="1132875"/>
      </dsp:txXfrm>
    </dsp:sp>
    <dsp:sp modelId="{DE5653F7-781A-42BD-8CEF-60F7B81B39D0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2020</a:t>
          </a:r>
        </a:p>
      </dsp:txBody>
      <dsp:txXfrm rot="-5400000">
        <a:off x="1" y="2419614"/>
        <a:ext cx="1352020" cy="579438"/>
      </dsp:txXfrm>
    </dsp:sp>
    <dsp:sp modelId="{D5F21841-05BA-4237-8DB9-13963CA357DC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Unsustainable model </a:t>
          </a:r>
          <a:r>
            <a:rPr lang="en-GB" sz="2500" kern="1200" dirty="0"/>
            <a:t>– post Brexit/Grenfell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Strategic review </a:t>
          </a:r>
          <a:r>
            <a:rPr lang="en-GB" sz="2500" kern="1200" dirty="0">
              <a:latin typeface="Calibri" panose="020F0502020204030204" pitchFamily="34" charset="0"/>
              <a:cs typeface="Calibri" panose="020F0502020204030204" pitchFamily="34" charset="0"/>
            </a:rPr>
            <a:t>&gt;</a:t>
          </a:r>
          <a:r>
            <a:rPr lang="en-GB" sz="2500" kern="1200" dirty="0"/>
            <a:t> de-risk, seek partner</a:t>
          </a:r>
        </a:p>
      </dsp:txBody>
      <dsp:txXfrm rot="-5400000">
        <a:off x="1352020" y="1804891"/>
        <a:ext cx="6714693" cy="1132875"/>
      </dsp:txXfrm>
    </dsp:sp>
    <dsp:sp modelId="{A7CE6BD1-1072-45F0-97F7-3EEC4CD9408B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/>
            <a:t>2022</a:t>
          </a:r>
        </a:p>
      </dsp:txBody>
      <dsp:txXfrm rot="-5400000">
        <a:off x="1" y="4160131"/>
        <a:ext cx="1352020" cy="579438"/>
      </dsp:txXfrm>
    </dsp:sp>
    <dsp:sp modelId="{FE2894FB-95E7-4970-85B0-58E7A53716A8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Merger with Riverside </a:t>
          </a:r>
          <a:r>
            <a:rPr lang="en-GB" sz="2500" kern="1200" dirty="0"/>
            <a:t>– shared values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b="1" kern="1200" dirty="0"/>
            <a:t>Unlocking investment </a:t>
          </a:r>
          <a:r>
            <a:rPr lang="en-GB" sz="2500" kern="1200" dirty="0"/>
            <a:t>in estates, plan for zero carbon</a:t>
          </a:r>
        </a:p>
      </dsp:txBody>
      <dsp:txXfrm rot="-5400000">
        <a:off x="1352020" y="3545408"/>
        <a:ext cx="671469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0D995-C781-6545-A1F5-A2FC50B773C0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DFAD6-FB78-F945-A6AA-20EB7044E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2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DFAD6-FB78-F945-A6AA-20EB7044EF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eople Pla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CDD3823-D177-D67E-8E38-3037715CEA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69684"/>
            <a:ext cx="12192000" cy="4715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518355-F8BA-53EA-060B-46A348D61571}"/>
              </a:ext>
            </a:extLst>
          </p:cNvPr>
          <p:cNvSpPr/>
          <p:nvPr userDrawn="1"/>
        </p:nvSpPr>
        <p:spPr>
          <a:xfrm>
            <a:off x="0" y="0"/>
            <a:ext cx="12192000" cy="2636912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464152" y="4427897"/>
            <a:ext cx="4392488" cy="1368152"/>
          </a:xfrm>
        </p:spPr>
        <p:txBody>
          <a:bodyPr/>
          <a:lstStyle>
            <a:lvl1pPr marL="0" indent="0">
              <a:lnSpc>
                <a:spcPts val="2600"/>
              </a:lnSpc>
              <a:defRPr sz="1800"/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464152" y="3140968"/>
            <a:ext cx="4392488" cy="1125371"/>
          </a:xfrm>
        </p:spPr>
        <p:txBody>
          <a:bodyPr/>
          <a:lstStyle>
            <a:lvl1pPr>
              <a:lnSpc>
                <a:spcPts val="42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1691D-E4DC-4378-FD9B-5D798FEBE937}"/>
              </a:ext>
            </a:extLst>
          </p:cNvPr>
          <p:cNvSpPr/>
          <p:nvPr userDrawn="1"/>
        </p:nvSpPr>
        <p:spPr>
          <a:xfrm>
            <a:off x="0" y="6708669"/>
            <a:ext cx="12192000" cy="17671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BE70C5F-C1A5-6C3A-D412-A5A9D8DC99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63552" y="289766"/>
            <a:ext cx="8303767" cy="23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3" y="1278310"/>
            <a:ext cx="10382248" cy="9265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00151" y="2276872"/>
            <a:ext cx="5088467" cy="4104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1818" y="2276872"/>
            <a:ext cx="5090583" cy="4104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8557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ople Pla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7408" y="1988840"/>
            <a:ext cx="10729192" cy="4392488"/>
          </a:xfrm>
        </p:spPr>
        <p:txBody>
          <a:bodyPr/>
          <a:lstStyle>
            <a:lvl1pPr>
              <a:defRPr sz="14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356471"/>
            <a:ext cx="10729192" cy="504478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3293294"/>
            <a:ext cx="10729192" cy="30160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81091" y="2285182"/>
            <a:ext cx="10715509" cy="855786"/>
          </a:xfrm>
        </p:spPr>
        <p:txBody>
          <a:bodyPr anchor="t"/>
          <a:lstStyle>
            <a:lvl1pPr marL="0" indent="0"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8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196752"/>
            <a:ext cx="109728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641146"/>
            <a:ext cx="5386917" cy="436966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rgbClr val="00A0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078112"/>
            <a:ext cx="5386917" cy="337522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2641146"/>
            <a:ext cx="5389033" cy="436966"/>
          </a:xfrm>
        </p:spPr>
        <p:txBody>
          <a:bodyPr anchor="t"/>
          <a:lstStyle>
            <a:lvl1pPr marL="0" indent="0">
              <a:buNone/>
              <a:defRPr sz="1200" b="1">
                <a:solidFill>
                  <a:srgbClr val="00A0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3078112"/>
            <a:ext cx="5389033" cy="337522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609600" y="1916832"/>
            <a:ext cx="10972801" cy="639762"/>
          </a:xfrm>
        </p:spPr>
        <p:txBody>
          <a:bodyPr anchor="t"/>
          <a:lstStyle>
            <a:lvl1pPr marL="0" indent="0">
              <a:buNone/>
              <a:defRPr sz="1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24033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7408" y="2163310"/>
            <a:ext cx="5088467" cy="429002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6017" y="2163310"/>
            <a:ext cx="5090583" cy="429002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584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Plan Calend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EB3D04F-1E62-9B45-80A9-2B0DB76FB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1268338"/>
            <a:ext cx="8496944" cy="72050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 Pla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96751"/>
            <a:ext cx="7315200" cy="35308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38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51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CE20E5C-A3D1-EEC8-3144-7B230C10C20C}"/>
              </a:ext>
            </a:extLst>
          </p:cNvPr>
          <p:cNvSpPr/>
          <p:nvPr userDrawn="1"/>
        </p:nvSpPr>
        <p:spPr>
          <a:xfrm>
            <a:off x="0" y="995174"/>
            <a:ext cx="12192000" cy="5877272"/>
          </a:xfrm>
          <a:prstGeom prst="rect">
            <a:avLst/>
          </a:prstGeom>
          <a:solidFill>
            <a:srgbClr val="8EACC4">
              <a:alpha val="1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7408" y="1412354"/>
            <a:ext cx="10729192" cy="720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7408" y="2276871"/>
            <a:ext cx="10729192" cy="412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E3790-6113-E17A-B006-A91335C1A1E2}"/>
              </a:ext>
            </a:extLst>
          </p:cNvPr>
          <p:cNvSpPr/>
          <p:nvPr userDrawn="1"/>
        </p:nvSpPr>
        <p:spPr>
          <a:xfrm>
            <a:off x="0" y="6695731"/>
            <a:ext cx="12192000" cy="176715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2AD1131E-4A61-95E6-B0A9-9E7018857B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alphaModFix amt="10000"/>
          </a:blip>
          <a:srcRect l="114" t="19255" r="48950" b="19681"/>
          <a:stretch/>
        </p:blipFill>
        <p:spPr>
          <a:xfrm>
            <a:off x="-1" y="1025056"/>
            <a:ext cx="12192001" cy="56530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CC867D4-B247-ECBB-DD47-91FED568C865}"/>
              </a:ext>
            </a:extLst>
          </p:cNvPr>
          <p:cNvGrpSpPr/>
          <p:nvPr userDrawn="1"/>
        </p:nvGrpSpPr>
        <p:grpSpPr>
          <a:xfrm>
            <a:off x="0" y="-151751"/>
            <a:ext cx="12432704" cy="1435100"/>
            <a:chOff x="0" y="-171400"/>
            <a:chExt cx="12432704" cy="14351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50C6F9-3CF2-3103-4BF6-35D561216A76}"/>
                </a:ext>
              </a:extLst>
            </p:cNvPr>
            <p:cNvSpPr/>
            <p:nvPr userDrawn="1"/>
          </p:nvSpPr>
          <p:spPr>
            <a:xfrm>
              <a:off x="0" y="-27384"/>
              <a:ext cx="12192000" cy="1008112"/>
            </a:xfrm>
            <a:prstGeom prst="rect">
              <a:avLst/>
            </a:prstGeom>
            <a:solidFill>
              <a:srgbClr val="58595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08DDB62E-7F0D-C1CF-6A24-1980B32C09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l="56229" r="2"/>
            <a:stretch/>
          </p:blipFill>
          <p:spPr>
            <a:xfrm>
              <a:off x="7752184" y="-171400"/>
              <a:ext cx="4680520" cy="1435100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CC35132F-64FB-9BF7-F7AB-E521C2EBD7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/>
            <a:srcRect l="11125" r="45105"/>
            <a:stretch/>
          </p:blipFill>
          <p:spPr>
            <a:xfrm>
              <a:off x="692364" y="-99392"/>
              <a:ext cx="4395524" cy="134771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4" r:id="rId2"/>
    <p:sldLayoutId id="2147483688" r:id="rId3"/>
    <p:sldLayoutId id="2147483691" r:id="rId4"/>
    <p:sldLayoutId id="2147483690" r:id="rId5"/>
    <p:sldLayoutId id="2147483700" r:id="rId6"/>
    <p:sldLayoutId id="2147483702" r:id="rId7"/>
    <p:sldLayoutId id="2147483695" r:id="rId8"/>
    <p:sldLayoutId id="2147483696" r:id="rId9"/>
    <p:sldLayoutId id="2147483698" r:id="rId10"/>
  </p:sldLayoutIdLst>
  <p:txStyles>
    <p:titleStyle>
      <a:lvl1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2400" b="1">
          <a:solidFill>
            <a:srgbClr val="00A0AF"/>
          </a:solidFill>
          <a:latin typeface="+mj-lt"/>
          <a:ea typeface="+mj-ea"/>
          <a:cs typeface="Geneva" charset="0"/>
        </a:defRPr>
      </a:lvl1pPr>
      <a:lvl2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  <a:cs typeface="Geneva" charset="0"/>
        </a:defRPr>
      </a:lvl2pPr>
      <a:lvl3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  <a:cs typeface="Geneva" charset="0"/>
        </a:defRPr>
      </a:lvl3pPr>
      <a:lvl4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  <a:cs typeface="Geneva" charset="0"/>
        </a:defRPr>
      </a:lvl4pPr>
      <a:lvl5pPr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  <a:cs typeface="Geneva" charset="0"/>
        </a:defRPr>
      </a:lvl5pPr>
      <a:lvl6pPr marL="4572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</a:defRPr>
      </a:lvl6pPr>
      <a:lvl7pPr marL="9144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</a:defRPr>
      </a:lvl7pPr>
      <a:lvl8pPr marL="13716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</a:defRPr>
      </a:lvl8pPr>
      <a:lvl9pPr marL="1828800" algn="l" rtl="0" eaLnBrk="1" fontAlgn="base" hangingPunct="1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A0AF"/>
          </a:solidFill>
          <a:latin typeface="Arial" charset="0"/>
          <a:ea typeface="Geneva" charset="0"/>
        </a:defRPr>
      </a:lvl9pPr>
    </p:titleStyle>
    <p:bodyStyle>
      <a:lvl1pPr marL="1588" indent="-1588" algn="l" rtl="0" eaLnBrk="1" fontAlgn="base" hangingPunct="1">
        <a:spcBef>
          <a:spcPct val="0"/>
        </a:spcBef>
        <a:spcAft>
          <a:spcPts val="600"/>
        </a:spcAft>
        <a:buFont typeface="Arial" charset="0"/>
        <a:defRPr sz="1400">
          <a:solidFill>
            <a:srgbClr val="58595B"/>
          </a:solidFill>
          <a:latin typeface="+mn-lt"/>
          <a:ea typeface="+mn-ea"/>
          <a:cs typeface="Geneva" charset="0"/>
        </a:defRPr>
      </a:lvl1pPr>
      <a:lvl2pPr marL="631825" indent="-285750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1400">
          <a:solidFill>
            <a:srgbClr val="58595B"/>
          </a:solidFill>
          <a:latin typeface="+mn-lt"/>
          <a:ea typeface="+mn-ea"/>
        </a:defRPr>
      </a:lvl2pPr>
      <a:lvl3pPr marL="1165225" indent="-273050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1400">
          <a:solidFill>
            <a:srgbClr val="58595B"/>
          </a:solidFill>
          <a:latin typeface="+mn-lt"/>
          <a:ea typeface="+mn-ea"/>
        </a:defRPr>
      </a:lvl3pPr>
      <a:lvl4pPr marL="1619250" indent="-274638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1400">
          <a:solidFill>
            <a:srgbClr val="58595B"/>
          </a:solidFill>
          <a:latin typeface="+mn-lt"/>
          <a:ea typeface="+mn-ea"/>
        </a:defRPr>
      </a:lvl4pPr>
      <a:lvl5pPr marL="2149475" indent="-265113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1400">
          <a:solidFill>
            <a:srgbClr val="58595B"/>
          </a:solidFill>
          <a:latin typeface="+mn-lt"/>
          <a:ea typeface="+mn-ea"/>
        </a:defRPr>
      </a:lvl5pPr>
      <a:lvl6pPr marL="2606675" indent="-265113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2000">
          <a:solidFill>
            <a:srgbClr val="58595B"/>
          </a:solidFill>
          <a:latin typeface="+mn-lt"/>
          <a:ea typeface="+mn-ea"/>
        </a:defRPr>
      </a:lvl6pPr>
      <a:lvl7pPr marL="3063875" indent="-265113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2000">
          <a:solidFill>
            <a:srgbClr val="58595B"/>
          </a:solidFill>
          <a:latin typeface="+mn-lt"/>
          <a:ea typeface="+mn-ea"/>
        </a:defRPr>
      </a:lvl7pPr>
      <a:lvl8pPr marL="3521075" indent="-265113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2000">
          <a:solidFill>
            <a:srgbClr val="58595B"/>
          </a:solidFill>
          <a:latin typeface="+mn-lt"/>
          <a:ea typeface="+mn-ea"/>
        </a:defRPr>
      </a:lvl8pPr>
      <a:lvl9pPr marL="3978275" indent="-265113" algn="l" rtl="0" eaLnBrk="1" fontAlgn="base" hangingPunct="1">
        <a:spcBef>
          <a:spcPct val="0"/>
        </a:spcBef>
        <a:spcAft>
          <a:spcPts val="600"/>
        </a:spcAft>
        <a:buFont typeface="Arial" charset="0"/>
        <a:buChar char="─"/>
        <a:defRPr sz="2000">
          <a:solidFill>
            <a:srgbClr val="58595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7824192" y="2866314"/>
            <a:ext cx="4591973" cy="112537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Competing investment needs: </a:t>
            </a:r>
            <a:r>
              <a:rPr lang="en-GB" b="0" dirty="0">
                <a:solidFill>
                  <a:schemeClr val="tx1"/>
                </a:solidFill>
              </a:rPr>
              <a:t>how to prioritise and balance competing funding demands while going green?</a:t>
            </a:r>
            <a:endParaRPr lang="en-US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21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D49E66-9838-43AF-9C3C-26E0E7C757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54338008"/>
              </p:ext>
            </p:extLst>
          </p:nvPr>
        </p:nvGraphicFramePr>
        <p:xfrm>
          <a:off x="766763" y="1989138"/>
          <a:ext cx="10729912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9DA892B-BD98-4FA9-9959-268000700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012013"/>
              </p:ext>
            </p:extLst>
          </p:nvPr>
        </p:nvGraphicFramePr>
        <p:xfrm>
          <a:off x="1271464" y="719666"/>
          <a:ext cx="8888536" cy="594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0939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5CA90C2-BD25-4182-9287-1C906C290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066549"/>
              </p:ext>
            </p:extLst>
          </p:nvPr>
        </p:nvGraphicFramePr>
        <p:xfrm>
          <a:off x="3647728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BE7584E-2D39-4D70-919F-E695ECFD08B6}"/>
              </a:ext>
            </a:extLst>
          </p:cNvPr>
          <p:cNvSpPr txBox="1"/>
          <p:nvPr/>
        </p:nvSpPr>
        <p:spPr>
          <a:xfrm>
            <a:off x="193080" y="2924944"/>
            <a:ext cx="34546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Capacity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16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23AAF2-4742-4AAA-852A-810FD03C30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125" t="16450" r="68453" b="22041"/>
          <a:stretch/>
        </p:blipFill>
        <p:spPr>
          <a:xfrm>
            <a:off x="7752184" y="1196752"/>
            <a:ext cx="4104456" cy="5290188"/>
          </a:xfrm>
          <a:ln>
            <a:solidFill>
              <a:schemeClr val="accent1">
                <a:lumMod val="2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28672-3415-450A-AE0C-AE25D67C1D94}"/>
              </a:ext>
            </a:extLst>
          </p:cNvPr>
          <p:cNvSpPr txBox="1"/>
          <p:nvPr/>
        </p:nvSpPr>
        <p:spPr>
          <a:xfrm>
            <a:off x="191344" y="3140968"/>
            <a:ext cx="302260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2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6B850B-443B-4AC3-815D-99590E3D8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95" t="10477" r="14557" b="242"/>
          <a:stretch/>
        </p:blipFill>
        <p:spPr>
          <a:xfrm>
            <a:off x="3431704" y="1191788"/>
            <a:ext cx="4248472" cy="5295152"/>
          </a:xfrm>
          <a:prstGeom prst="rect">
            <a:avLst/>
          </a:prstGeom>
          <a:ln>
            <a:solidFill>
              <a:srgbClr val="0B0E1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1783A37-7BC7-4279-8057-E78F98BC481B}"/>
              </a:ext>
            </a:extLst>
          </p:cNvPr>
          <p:cNvSpPr/>
          <p:nvPr/>
        </p:nvSpPr>
        <p:spPr>
          <a:xfrm>
            <a:off x="3701441" y="1391092"/>
            <a:ext cx="2376264" cy="2448272"/>
          </a:xfrm>
          <a:prstGeom prst="ellipse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£500m for zero carbon</a:t>
            </a:r>
          </a:p>
        </p:txBody>
      </p:sp>
    </p:spTree>
    <p:extLst>
      <p:ext uri="{BB962C8B-B14F-4D97-AF65-F5344CB8AC3E}">
        <p14:creationId xmlns:p14="http://schemas.microsoft.com/office/powerpoint/2010/main" val="3051961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1C8169-DEBD-430A-8E04-DE77337E0ADF}"/>
              </a:ext>
            </a:extLst>
          </p:cNvPr>
          <p:cNvSpPr txBox="1"/>
          <p:nvPr/>
        </p:nvSpPr>
        <p:spPr>
          <a:xfrm>
            <a:off x="219290" y="3356992"/>
            <a:ext cx="31683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81F16D-27E1-4B61-A311-49020CF90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" r="1836" b="4193"/>
          <a:stretch/>
        </p:blipFill>
        <p:spPr>
          <a:xfrm>
            <a:off x="7680176" y="1076974"/>
            <a:ext cx="3816424" cy="5537556"/>
          </a:xfrm>
          <a:prstGeom prst="rect">
            <a:avLst/>
          </a:prstGeom>
          <a:ln>
            <a:solidFill>
              <a:schemeClr val="accent1">
                <a:lumMod val="2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6638A0-D3A8-4BBC-A804-6FB9AC7D7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1076974"/>
            <a:ext cx="3842386" cy="5537556"/>
          </a:xfrm>
          <a:prstGeom prst="rect">
            <a:avLst/>
          </a:prstGeom>
          <a:ln>
            <a:solidFill>
              <a:srgbClr val="0B0E1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341ADE5-95CD-45B1-AFCD-DAE2081732A8}"/>
              </a:ext>
            </a:extLst>
          </p:cNvPr>
          <p:cNvSpPr/>
          <p:nvPr/>
        </p:nvSpPr>
        <p:spPr>
          <a:xfrm>
            <a:off x="7932204" y="4437112"/>
            <a:ext cx="1836204" cy="196599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Low value challenge</a:t>
            </a:r>
          </a:p>
        </p:txBody>
      </p:sp>
    </p:spTree>
    <p:extLst>
      <p:ext uri="{BB962C8B-B14F-4D97-AF65-F5344CB8AC3E}">
        <p14:creationId xmlns:p14="http://schemas.microsoft.com/office/powerpoint/2010/main" val="427866972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Geneva"/>
        <a:cs typeface=""/>
      </a:majorFont>
      <a:minorFont>
        <a:latin typeface="Arial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Riverside PPT template - with corporate graphics.ppt" id="{6AFD91E0-40F7-CD4F-A7D0-A05BEE2AC5E2}" vid="{AD1604FF-4C63-1F42-B371-BD2B34AE17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Riverside PP template 2015</Template>
  <TotalTime>1144</TotalTime>
  <Words>72</Words>
  <Application>Microsoft Office PowerPoint</Application>
  <PresentationFormat>Widescreen</PresentationFormat>
  <Paragraphs>19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Default Design</vt:lpstr>
      <vt:lpstr>Competing investment needs: how to prioritise and balance competing funding demands while going green?</vt:lpstr>
      <vt:lpstr>PowerPoint Presentation</vt:lpstr>
      <vt:lpstr>PowerPoint Presentation</vt:lpstr>
      <vt:lpstr>PowerPoint Presentation</vt:lpstr>
      <vt:lpstr>PowerPoint Presentation</vt:lpstr>
    </vt:vector>
  </TitlesOfParts>
  <Company>The Riverside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Eagle, Natalie</dc:creator>
  <cp:lastModifiedBy>Richard Hill</cp:lastModifiedBy>
  <cp:revision>71</cp:revision>
  <dcterms:created xsi:type="dcterms:W3CDTF">2015-10-07T14:58:05Z</dcterms:created>
  <dcterms:modified xsi:type="dcterms:W3CDTF">2022-07-05T15:08:35Z</dcterms:modified>
</cp:coreProperties>
</file>