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98" r:id="rId2"/>
    <p:sldId id="335" r:id="rId3"/>
    <p:sldId id="343" r:id="rId4"/>
    <p:sldId id="336" r:id="rId5"/>
    <p:sldId id="346" r:id="rId6"/>
    <p:sldId id="345" r:id="rId7"/>
    <p:sldId id="347" r:id="rId8"/>
    <p:sldId id="34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63CE38-6C2E-48AC-A169-20A6961FCBD9}">
          <p14:sldIdLst>
            <p14:sldId id="298"/>
            <p14:sldId id="335"/>
            <p14:sldId id="343"/>
            <p14:sldId id="336"/>
            <p14:sldId id="346"/>
            <p14:sldId id="345"/>
            <p14:sldId id="347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owdon P (Pat)" initials="SP(" lastIdx="1" clrIdx="0">
    <p:extLst>
      <p:ext uri="{19B8F6BF-5375-455C-9EA6-DF929625EA0E}">
        <p15:presenceInfo xmlns:p15="http://schemas.microsoft.com/office/powerpoint/2012/main" userId="S-1-5-21-765483983-692928010-316617838-416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348"/>
    <a:srgbClr val="BAE51C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4T15:03:55.97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1899-25D7-467B-8332-9E98600A649E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7331-1D73-4591-B9BA-7D8083F7B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9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9" y="1122363"/>
            <a:ext cx="8654602" cy="2387600"/>
          </a:xfrm>
        </p:spPr>
        <p:txBody>
          <a:bodyPr anchor="b"/>
          <a:lstStyle>
            <a:lvl1pPr algn="ctr">
              <a:defRPr sz="6000" baseline="0">
                <a:solidFill>
                  <a:srgbClr val="629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8"/>
            <a:ext cx="7756301" cy="1655762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20221"/>
            <a:ext cx="20574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45C906-6773-49D8-B423-C2BF80C55CE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9865" y="6520222"/>
            <a:ext cx="4069723" cy="365125"/>
          </a:xfrm>
        </p:spPr>
        <p:txBody>
          <a:bodyPr/>
          <a:lstStyle>
            <a:lvl1pPr>
              <a:defRPr sz="260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753" y="6522144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FBCCC73D-9C78-4767-9676-E91A8D60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60530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888642"/>
            <a:ext cx="8834907" cy="5288321"/>
          </a:xfrm>
        </p:spPr>
        <p:txBody>
          <a:bodyPr/>
          <a:lstStyle>
            <a:lvl1pPr>
              <a:defRPr baseline="0">
                <a:solidFill>
                  <a:srgbClr val="309C00"/>
                </a:solidFill>
              </a:defRPr>
            </a:lvl1pPr>
            <a:lvl2pPr>
              <a:defRPr baseline="0">
                <a:solidFill>
                  <a:srgbClr val="309C00"/>
                </a:solidFill>
              </a:defRPr>
            </a:lvl2pPr>
            <a:lvl3pPr>
              <a:defRPr baseline="0">
                <a:solidFill>
                  <a:srgbClr val="00B0FF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029" y="6499940"/>
            <a:ext cx="2057400" cy="365125"/>
          </a:xfrm>
        </p:spPr>
        <p:txBody>
          <a:bodyPr/>
          <a:lstStyle/>
          <a:p>
            <a:fld id="{A845C906-6773-49D8-B423-C2BF80C55CE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8348" y="6520801"/>
            <a:ext cx="4353060" cy="365125"/>
          </a:xfr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9941"/>
            <a:ext cx="2057400" cy="365125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fld id="{FBCCC73D-9C78-4767-9676-E91A8D60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4856" y="1"/>
            <a:ext cx="7959143" cy="59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5C906-6773-49D8-B423-C2BF80C55CE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C73D-9C78-4767-9676-E91A8D6029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9527" cy="624664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13891" y="6538913"/>
            <a:ext cx="29162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woodlandcarboncode.org.uk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rgbClr val="59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 baseline="0">
          <a:solidFill>
            <a:srgbClr val="59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FFFF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38963" y="1052754"/>
            <a:ext cx="8570353" cy="5527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rgbClr val="309C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rgbClr val="309C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B0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500" dirty="0" smtClean="0">
              <a:solidFill>
                <a:srgbClr val="6BCA36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</a:rPr>
              <a:t>The Woodland Carbon Code </a:t>
            </a:r>
            <a:endParaRPr lang="en-GB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</a:rPr>
              <a:t>THFC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 Symposium, Cambridge, 13 July 2022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Pat Snowdon,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MICFor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Head of Economics and Woodland Carbon Code</a:t>
            </a:r>
          </a:p>
          <a:p>
            <a:pPr marL="0" indent="0" algn="r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Scottish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Forestry</a:t>
            </a:r>
          </a:p>
        </p:txBody>
      </p:sp>
    </p:spTree>
    <p:extLst>
      <p:ext uri="{BB962C8B-B14F-4D97-AF65-F5344CB8AC3E}">
        <p14:creationId xmlns:p14="http://schemas.microsoft.com/office/powerpoint/2010/main" val="25947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475105-3AF1-4F5C-A11E-68931FBE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526" y="-71264"/>
            <a:ext cx="3818625" cy="745067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Overview</a:t>
            </a:r>
            <a:endParaRPr lang="en-GB" sz="3200" b="1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C32AEC-BF62-4AF4-B133-DB60C1AC064D}"/>
              </a:ext>
            </a:extLst>
          </p:cNvPr>
          <p:cNvSpPr txBox="1">
            <a:spLocks/>
          </p:cNvSpPr>
          <p:nvPr/>
        </p:nvSpPr>
        <p:spPr>
          <a:xfrm>
            <a:off x="1011150" y="2260399"/>
            <a:ext cx="4114523" cy="1022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BB135-7588-4BC6-9F0F-64E41707ACD1}"/>
              </a:ext>
            </a:extLst>
          </p:cNvPr>
          <p:cNvSpPr txBox="1"/>
          <p:nvPr/>
        </p:nvSpPr>
        <p:spPr>
          <a:xfrm>
            <a:off x="364217" y="673803"/>
            <a:ext cx="5648877" cy="26084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What is the Woodland Carbon Code?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700" dirty="0" smtClean="0"/>
              <a:t>UK’s </a:t>
            </a:r>
            <a:r>
              <a:rPr lang="en-GB" sz="1700" dirty="0" err="1" smtClean="0"/>
              <a:t>govt</a:t>
            </a:r>
            <a:r>
              <a:rPr lang="en-GB" sz="1700" dirty="0" smtClean="0"/>
              <a:t>-backed, </a:t>
            </a:r>
            <a:r>
              <a:rPr lang="en-GB" sz="1700" b="1" u="sng" dirty="0" smtClean="0"/>
              <a:t>domestic</a:t>
            </a:r>
            <a:r>
              <a:rPr lang="en-GB" sz="1700" dirty="0" smtClean="0"/>
              <a:t> voluntary carbon market standard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 smtClean="0"/>
              <a:t>helps </a:t>
            </a:r>
            <a:r>
              <a:rPr lang="en-GB" sz="1700" dirty="0" smtClean="0">
                <a:solidFill>
                  <a:prstClr val="black"/>
                </a:solidFill>
              </a:rPr>
              <a:t>companies </a:t>
            </a:r>
            <a:r>
              <a:rPr lang="en-GB" sz="1700" dirty="0">
                <a:solidFill>
                  <a:prstClr val="black"/>
                </a:solidFill>
              </a:rPr>
              <a:t>to become carbon </a:t>
            </a:r>
            <a:r>
              <a:rPr lang="en-GB" sz="1700" dirty="0" smtClean="0">
                <a:solidFill>
                  <a:prstClr val="black"/>
                </a:solidFill>
              </a:rPr>
              <a:t>neutral/negative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helps the UK to meet </a:t>
            </a:r>
            <a:r>
              <a:rPr lang="en-GB" sz="1700" dirty="0" smtClean="0">
                <a:solidFill>
                  <a:prstClr val="black"/>
                </a:solidFill>
              </a:rPr>
              <a:t>national </a:t>
            </a:r>
            <a:r>
              <a:rPr lang="en-GB" sz="1700" dirty="0" err="1" smtClean="0">
                <a:solidFill>
                  <a:prstClr val="black"/>
                </a:solidFill>
              </a:rPr>
              <a:t>GHG</a:t>
            </a:r>
            <a:r>
              <a:rPr lang="en-GB" sz="1700" dirty="0" smtClean="0">
                <a:solidFill>
                  <a:prstClr val="black"/>
                </a:solidFill>
              </a:rPr>
              <a:t> 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woodland creation </a:t>
            </a:r>
            <a:r>
              <a:rPr lang="en-GB" sz="1700" dirty="0" smtClean="0">
                <a:solidFill>
                  <a:prstClr val="black"/>
                </a:solidFill>
              </a:rPr>
              <a:t>only (wide range of woodland types)</a:t>
            </a:r>
          </a:p>
          <a:p>
            <a:pPr>
              <a:lnSpc>
                <a:spcPct val="150000"/>
              </a:lnSpc>
            </a:pPr>
            <a:r>
              <a:rPr lang="en-GB" sz="1700" b="1" dirty="0" err="1" smtClean="0">
                <a:solidFill>
                  <a:srgbClr val="FF0000"/>
                </a:solidFill>
              </a:rPr>
              <a:t>WCC’s</a:t>
            </a:r>
            <a:r>
              <a:rPr lang="en-GB" sz="1700" b="1" dirty="0" smtClean="0">
                <a:solidFill>
                  <a:srgbClr val="FF0000"/>
                </a:solidFill>
              </a:rPr>
              <a:t> purpose is to underpin market trust and confidence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2" y="4756353"/>
            <a:ext cx="1032087" cy="289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06" y="3979024"/>
            <a:ext cx="1027313" cy="202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6" y="4264879"/>
            <a:ext cx="498792" cy="408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21" y="3563003"/>
            <a:ext cx="823709" cy="411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574" y="3653746"/>
            <a:ext cx="1563500" cy="14773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2011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launched </a:t>
            </a:r>
            <a:r>
              <a:rPr lang="en-GB" dirty="0">
                <a:solidFill>
                  <a:prstClr val="black"/>
                </a:solidFill>
              </a:rPr>
              <a:t>by Forestry </a:t>
            </a:r>
            <a:r>
              <a:rPr lang="en-GB" dirty="0" smtClean="0">
                <a:solidFill>
                  <a:prstClr val="black"/>
                </a:solidFill>
              </a:rPr>
              <a:t>Commission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7386" y="3646432"/>
            <a:ext cx="1829279" cy="14773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2019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managed </a:t>
            </a:r>
            <a:r>
              <a:rPr lang="en-GB" dirty="0">
                <a:solidFill>
                  <a:prstClr val="black"/>
                </a:solidFill>
              </a:rPr>
              <a:t>by Scottish Forestry under cross-border </a:t>
            </a:r>
            <a:r>
              <a:rPr lang="en-GB" dirty="0" err="1" smtClean="0">
                <a:solidFill>
                  <a:prstClr val="black"/>
                </a:solidFill>
              </a:rPr>
              <a:t>MoU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20701" y="4385096"/>
            <a:ext cx="564710" cy="7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1616" y="3934501"/>
            <a:ext cx="134046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Executive Board </a:t>
            </a:r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400" dirty="0" smtClean="0">
                <a:solidFill>
                  <a:prstClr val="black"/>
                </a:solidFill>
              </a:rPr>
              <a:t>(</a:t>
            </a:r>
            <a:r>
              <a:rPr lang="en-GB" sz="1400" dirty="0">
                <a:solidFill>
                  <a:prstClr val="black"/>
                </a:solidFill>
              </a:rPr>
              <a:t>UK ‘forestry authorities’)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2511" y="4766139"/>
            <a:ext cx="13153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Advisory </a:t>
            </a:r>
            <a:r>
              <a:rPr lang="en-GB" sz="1400" dirty="0">
                <a:solidFill>
                  <a:prstClr val="black"/>
                </a:solidFill>
              </a:rPr>
              <a:t>Board (</a:t>
            </a:r>
            <a:r>
              <a:rPr lang="en-GB" sz="1400" dirty="0" smtClean="0">
                <a:solidFill>
                  <a:prstClr val="black"/>
                </a:solidFill>
              </a:rPr>
              <a:t>stakeholders)</a:t>
            </a:r>
            <a:endParaRPr lang="en-GB" sz="1400" dirty="0"/>
          </a:p>
        </p:txBody>
      </p:sp>
      <p:sp>
        <p:nvSpPr>
          <p:cNvPr id="18" name="Left Brace 17"/>
          <p:cNvSpPr/>
          <p:nvPr/>
        </p:nvSpPr>
        <p:spPr>
          <a:xfrm>
            <a:off x="6543703" y="3610275"/>
            <a:ext cx="366597" cy="1471529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534" y="5537270"/>
            <a:ext cx="2282169" cy="5460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574" y="5625624"/>
            <a:ext cx="374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Endorsed in the wider carbon market </a:t>
            </a:r>
            <a:endParaRPr lang="en-GB" dirty="0"/>
          </a:p>
        </p:txBody>
      </p:sp>
      <p:sp>
        <p:nvSpPr>
          <p:cNvPr id="28" name="Left Brace 27"/>
          <p:cNvSpPr/>
          <p:nvPr/>
        </p:nvSpPr>
        <p:spPr>
          <a:xfrm>
            <a:off x="4628308" y="3652023"/>
            <a:ext cx="45719" cy="14458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992510" y="3542608"/>
            <a:ext cx="13153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WCC team</a:t>
            </a:r>
            <a:endParaRPr lang="en-GB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01" y="673803"/>
            <a:ext cx="3079699" cy="26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863167" y="934950"/>
            <a:ext cx="7280831" cy="565464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223564" y="4071918"/>
            <a:ext cx="1726387" cy="16516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83175" y="3955007"/>
            <a:ext cx="2191084" cy="20387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756426" y="2054496"/>
            <a:ext cx="1973561" cy="15800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07129" y="2092059"/>
            <a:ext cx="2070203" cy="16942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12311" y="966727"/>
            <a:ext cx="2092146" cy="14484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/>
              <a:t>What are the main components?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318" y="1125157"/>
            <a:ext cx="2078340" cy="7865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prstClr val="black"/>
                </a:solidFill>
              </a:rPr>
              <a:t>Robust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47" y="1619058"/>
            <a:ext cx="1040506" cy="45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08" y="3107291"/>
            <a:ext cx="1664045" cy="279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9439" y="4286696"/>
            <a:ext cx="18946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prstClr val="black"/>
                </a:solidFill>
              </a:rPr>
              <a:t>Additionality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algn="ctr"/>
            <a:endParaRPr lang="en-GB" dirty="0" smtClean="0">
              <a:solidFill>
                <a:prstClr val="black"/>
              </a:solidFill>
            </a:endParaRP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action </a:t>
            </a:r>
            <a:r>
              <a:rPr lang="en-GB" sz="1600" dirty="0">
                <a:solidFill>
                  <a:prstClr val="black"/>
                </a:solidFill>
              </a:rPr>
              <a:t>above ‘business as usual</a:t>
            </a:r>
            <a:r>
              <a:rPr lang="en-GB" dirty="0">
                <a:solidFill>
                  <a:prstClr val="black"/>
                </a:solidFill>
              </a:rPr>
              <a:t>’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48017" y="2172003"/>
            <a:ext cx="2033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Permanence</a:t>
            </a:r>
          </a:p>
          <a:p>
            <a:pPr algn="ctr"/>
            <a:endParaRPr lang="en-GB" dirty="0" smtClean="0">
              <a:solidFill>
                <a:prstClr val="black"/>
              </a:solidFill>
            </a:endParaRP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Forestry Act, ‘buffers’, conservative estimates 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32339" y="2315714"/>
            <a:ext cx="188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Transparency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(carbon </a:t>
            </a:r>
            <a:r>
              <a:rPr lang="en-GB" sz="1600" dirty="0">
                <a:solidFill>
                  <a:prstClr val="black"/>
                </a:solidFill>
              </a:rPr>
              <a:t>registry)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9357" y="4114083"/>
            <a:ext cx="1968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Independent validation </a:t>
            </a:r>
            <a:r>
              <a:rPr lang="en-GB" sz="1600" b="1" dirty="0" smtClean="0">
                <a:solidFill>
                  <a:prstClr val="black"/>
                </a:solidFill>
              </a:rPr>
              <a:t>&amp; verification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87" y="5036547"/>
            <a:ext cx="680933" cy="680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9" y="5063454"/>
            <a:ext cx="615235" cy="66009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453388" y="2657565"/>
            <a:ext cx="2204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Infrastructure for monitoring, reporting and verification</a:t>
            </a:r>
            <a:endParaRPr lang="en-GB" sz="2000" b="1" dirty="0">
              <a:solidFill>
                <a:srgbClr val="7030A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7" y="811821"/>
            <a:ext cx="184115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475105-3AF1-4F5C-A11E-68931FBE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650" y="-94082"/>
            <a:ext cx="5056875" cy="745067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+mn-lt"/>
              </a:rPr>
              <a:t>Carbon credits under the WCC</a:t>
            </a:r>
            <a:endParaRPr lang="en-GB" sz="3200" b="1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C32AEC-BF62-4AF4-B133-DB60C1AC064D}"/>
              </a:ext>
            </a:extLst>
          </p:cNvPr>
          <p:cNvSpPr txBox="1">
            <a:spLocks/>
          </p:cNvSpPr>
          <p:nvPr/>
        </p:nvSpPr>
        <p:spPr>
          <a:xfrm>
            <a:off x="1011150" y="2260399"/>
            <a:ext cx="4114523" cy="1022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17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78" y="1568177"/>
            <a:ext cx="5371362" cy="3118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2227792" y="2618842"/>
            <a:ext cx="1681237" cy="71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Pending Issuance Units</a:t>
            </a:r>
            <a:endParaRPr lang="en-US" sz="20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44241" y="2618842"/>
            <a:ext cx="171699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Woodland Carbon Units </a:t>
            </a:r>
            <a:endParaRPr lang="en-US" sz="2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902932" y="4721550"/>
            <a:ext cx="0" cy="40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1011150" y="4854715"/>
            <a:ext cx="719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Both types of units can be sold, but only </a:t>
            </a:r>
            <a:r>
              <a:rPr lang="en-GB" dirty="0" err="1" smtClean="0"/>
              <a:t>WCUs</a:t>
            </a:r>
            <a:r>
              <a:rPr lang="en-GB" dirty="0" smtClean="0"/>
              <a:t> can be used as offsets</a:t>
            </a:r>
          </a:p>
          <a:p>
            <a:endParaRPr lang="en-GB" dirty="0"/>
          </a:p>
          <a:p>
            <a:r>
              <a:rPr lang="en-GB" dirty="0" smtClean="0"/>
              <a:t>Prices</a:t>
            </a:r>
            <a:r>
              <a:rPr lang="en-GB" dirty="0"/>
              <a:t>/</a:t>
            </a:r>
            <a:r>
              <a:rPr lang="en-GB" dirty="0" err="1"/>
              <a:t>tCO2</a:t>
            </a:r>
            <a:r>
              <a:rPr lang="en-GB" dirty="0" smtClean="0"/>
              <a:t> – 2011 (£5 or less), 2015-20 (£5-15), 2022 (£15-20, even </a:t>
            </a:r>
            <a:r>
              <a:rPr lang="en-GB" dirty="0" smtClean="0"/>
              <a:t>£</a:t>
            </a:r>
            <a:r>
              <a:rPr lang="en-GB" dirty="0" smtClean="0"/>
              <a:t>30</a:t>
            </a:r>
            <a:r>
              <a:rPr lang="en-GB" dirty="0" smtClean="0"/>
              <a:t>+)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Part of a cost-effective approach to </a:t>
            </a:r>
            <a:r>
              <a:rPr lang="en-GB" dirty="0" err="1" smtClean="0"/>
              <a:t>GHG</a:t>
            </a:r>
            <a:r>
              <a:rPr lang="en-GB" dirty="0" smtClean="0"/>
              <a:t> mitigation</a:t>
            </a:r>
          </a:p>
          <a:p>
            <a:endParaRPr lang="en-GB" dirty="0"/>
          </a:p>
        </p:txBody>
      </p:sp>
      <p:sp>
        <p:nvSpPr>
          <p:cNvPr id="2062" name="TextBox 2061"/>
          <p:cNvSpPr txBox="1"/>
          <p:nvPr/>
        </p:nvSpPr>
        <p:spPr>
          <a:xfrm>
            <a:off x="213539" y="2457102"/>
            <a:ext cx="134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 unit = one tonne CO</a:t>
            </a:r>
            <a:r>
              <a:rPr lang="en-GB" sz="1600" dirty="0" smtClean="0"/>
              <a:t>2</a:t>
            </a:r>
            <a:endParaRPr lang="en-GB" sz="1600" dirty="0"/>
          </a:p>
        </p:txBody>
      </p:sp>
      <p:pic>
        <p:nvPicPr>
          <p:cNvPr id="48" name="Picture 2" descr="This week is Earth Week — BlogDailyHeral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8" y="3375388"/>
            <a:ext cx="1193498" cy="7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Box 2062"/>
          <p:cNvSpPr txBox="1"/>
          <p:nvPr/>
        </p:nvSpPr>
        <p:spPr>
          <a:xfrm>
            <a:off x="7583912" y="2618842"/>
            <a:ext cx="141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 to 500 units per hectare (over 50 </a:t>
            </a:r>
            <a:r>
              <a:rPr lang="en-GB" dirty="0" err="1" smtClean="0"/>
              <a:t>yrs</a:t>
            </a:r>
            <a:r>
              <a:rPr lang="en-GB" dirty="0" smtClean="0"/>
              <a:t> or more)</a:t>
            </a:r>
            <a:endParaRPr lang="en-GB" dirty="0"/>
          </a:p>
        </p:txBody>
      </p:sp>
      <p:sp>
        <p:nvSpPr>
          <p:cNvPr id="2064" name="TextBox 2063"/>
          <p:cNvSpPr txBox="1"/>
          <p:nvPr/>
        </p:nvSpPr>
        <p:spPr>
          <a:xfrm>
            <a:off x="1089966" y="717285"/>
            <a:ext cx="727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Pending Issuance Units </a:t>
            </a:r>
            <a:r>
              <a:rPr lang="en-GB" dirty="0">
                <a:solidFill>
                  <a:srgbClr val="7030A0"/>
                </a:solidFill>
              </a:rPr>
              <a:t>(a promise to deliver) – validated but not verified</a:t>
            </a:r>
          </a:p>
          <a:p>
            <a:r>
              <a:rPr lang="en-GB" u="sng" dirty="0">
                <a:solidFill>
                  <a:schemeClr val="accent6">
                    <a:lumMod val="75000"/>
                  </a:schemeClr>
                </a:solidFill>
              </a:rPr>
              <a:t>Woodland Carbon Units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(actual sequestration) – validated and verified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8170"/>
            <a:ext cx="8834907" cy="58658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b="1" dirty="0" smtClean="0">
                <a:solidFill>
                  <a:schemeClr val="tx1"/>
                </a:solidFill>
              </a:rPr>
              <a:t>366 </a:t>
            </a:r>
            <a:r>
              <a:rPr lang="en-GB" sz="3100" b="1" dirty="0">
                <a:solidFill>
                  <a:schemeClr val="tx1"/>
                </a:solidFill>
              </a:rPr>
              <a:t>projects validated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18,544 </a:t>
            </a:r>
            <a:r>
              <a:rPr lang="en-GB" sz="3100" dirty="0">
                <a:solidFill>
                  <a:schemeClr val="tx1"/>
                </a:solidFill>
              </a:rPr>
              <a:t>ha woodland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6.9 </a:t>
            </a:r>
            <a:r>
              <a:rPr lang="en-GB" sz="3100" dirty="0" err="1">
                <a:solidFill>
                  <a:schemeClr val="tx1"/>
                </a:solidFill>
              </a:rPr>
              <a:t>MtCO</a:t>
            </a:r>
            <a:r>
              <a:rPr lang="en-GB" sz="3100" baseline="-25000" dirty="0" err="1">
                <a:solidFill>
                  <a:schemeClr val="tx1"/>
                </a:solidFill>
              </a:rPr>
              <a:t>2</a:t>
            </a:r>
            <a:r>
              <a:rPr lang="en-GB" sz="3100" dirty="0">
                <a:solidFill>
                  <a:schemeClr val="tx1"/>
                </a:solidFill>
              </a:rPr>
              <a:t> over lifetime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</a:rPr>
              <a:t>Of which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b="1" dirty="0" smtClean="0">
                <a:solidFill>
                  <a:schemeClr val="tx1"/>
                </a:solidFill>
              </a:rPr>
              <a:t>119 </a:t>
            </a:r>
            <a:r>
              <a:rPr lang="en-GB" sz="3100" b="1" dirty="0">
                <a:solidFill>
                  <a:schemeClr val="tx1"/>
                </a:solidFill>
              </a:rPr>
              <a:t>projects verified </a:t>
            </a:r>
            <a:r>
              <a:rPr lang="en-GB" sz="3100" b="1" dirty="0" smtClean="0">
                <a:solidFill>
                  <a:schemeClr val="tx1"/>
                </a:solidFill>
              </a:rPr>
              <a:t>at </a:t>
            </a:r>
            <a:r>
              <a:rPr lang="en-GB" sz="3100" b="1" dirty="0" err="1" smtClean="0">
                <a:solidFill>
                  <a:schemeClr val="tx1"/>
                </a:solidFill>
              </a:rPr>
              <a:t>yr</a:t>
            </a:r>
            <a:r>
              <a:rPr lang="en-GB" sz="3100" b="1" dirty="0" smtClean="0">
                <a:solidFill>
                  <a:schemeClr val="tx1"/>
                </a:solidFill>
              </a:rPr>
              <a:t> </a:t>
            </a:r>
            <a:r>
              <a:rPr lang="en-GB" sz="3100" b="1" dirty="0">
                <a:solidFill>
                  <a:schemeClr val="tx1"/>
                </a:solidFill>
              </a:rPr>
              <a:t>5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4,416 </a:t>
            </a:r>
            <a:r>
              <a:rPr lang="en-GB" sz="3100" dirty="0">
                <a:solidFill>
                  <a:schemeClr val="tx1"/>
                </a:solidFill>
              </a:rPr>
              <a:t>ha woodland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1.9 </a:t>
            </a:r>
            <a:r>
              <a:rPr lang="en-GB" sz="3100" dirty="0" err="1" smtClean="0">
                <a:solidFill>
                  <a:schemeClr val="tx1"/>
                </a:solidFill>
              </a:rPr>
              <a:t>MtCO</a:t>
            </a:r>
            <a:r>
              <a:rPr lang="en-GB" sz="3100" baseline="-25000" dirty="0" err="1" smtClean="0">
                <a:solidFill>
                  <a:schemeClr val="tx1"/>
                </a:solidFill>
              </a:rPr>
              <a:t>2</a:t>
            </a:r>
            <a:r>
              <a:rPr lang="en-GB" sz="3100" dirty="0" smtClean="0">
                <a:solidFill>
                  <a:schemeClr val="tx1"/>
                </a:solidFill>
              </a:rPr>
              <a:t> </a:t>
            </a:r>
            <a:r>
              <a:rPr lang="en-GB" sz="3100" dirty="0">
                <a:solidFill>
                  <a:schemeClr val="tx1"/>
                </a:solidFill>
              </a:rPr>
              <a:t>over </a:t>
            </a:r>
            <a:r>
              <a:rPr lang="en-GB" sz="3100" dirty="0" smtClean="0">
                <a:solidFill>
                  <a:schemeClr val="tx1"/>
                </a:solidFill>
              </a:rPr>
              <a:t>lifetime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b="1" dirty="0" smtClean="0">
                <a:solidFill>
                  <a:schemeClr val="tx1"/>
                </a:solidFill>
              </a:rPr>
              <a:t>In the pipeline: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1,168 projects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40,905 ha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11.9 </a:t>
            </a:r>
            <a:r>
              <a:rPr lang="en-GB" sz="3100" dirty="0" err="1" smtClean="0">
                <a:solidFill>
                  <a:schemeClr val="tx1"/>
                </a:solidFill>
              </a:rPr>
              <a:t>MtCO</a:t>
            </a:r>
            <a:r>
              <a:rPr lang="en-GB" sz="3100" baseline="-25000" dirty="0" err="1" smtClean="0">
                <a:solidFill>
                  <a:schemeClr val="tx1"/>
                </a:solidFill>
              </a:rPr>
              <a:t>2</a:t>
            </a:r>
            <a:r>
              <a:rPr lang="en-GB" sz="3100" baseline="-25000" dirty="0" smtClean="0">
                <a:solidFill>
                  <a:schemeClr val="tx1"/>
                </a:solidFill>
              </a:rPr>
              <a:t> </a:t>
            </a:r>
            <a:r>
              <a:rPr lang="en-GB" sz="3100" dirty="0" smtClean="0">
                <a:solidFill>
                  <a:schemeClr val="tx1"/>
                </a:solidFill>
              </a:rPr>
              <a:t>over lifetime</a:t>
            </a:r>
            <a:endParaRPr lang="en-GB" sz="3100" baseline="-25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100" dirty="0" smtClean="0">
                <a:solidFill>
                  <a:schemeClr val="tx1"/>
                </a:solidFill>
              </a:rPr>
              <a:t>&gt; </a:t>
            </a:r>
            <a:r>
              <a:rPr lang="en-GB" sz="3100" dirty="0">
                <a:solidFill>
                  <a:schemeClr val="tx1"/>
                </a:solidFill>
              </a:rPr>
              <a:t>5</a:t>
            </a:r>
            <a:r>
              <a:rPr lang="en-GB" sz="3100" dirty="0" smtClean="0">
                <a:solidFill>
                  <a:schemeClr val="tx1"/>
                </a:solidFill>
              </a:rPr>
              <a:t>00 </a:t>
            </a:r>
            <a:r>
              <a:rPr lang="en-GB" sz="3100" dirty="0">
                <a:solidFill>
                  <a:schemeClr val="tx1"/>
                </a:solidFill>
              </a:rPr>
              <a:t>c</a:t>
            </a:r>
            <a:r>
              <a:rPr lang="en-GB" sz="3100" dirty="0" smtClean="0">
                <a:solidFill>
                  <a:schemeClr val="tx1"/>
                </a:solidFill>
              </a:rPr>
              <a:t>orporate </a:t>
            </a:r>
            <a:r>
              <a:rPr lang="en-GB" sz="3100" dirty="0">
                <a:solidFill>
                  <a:schemeClr val="tx1"/>
                </a:solidFill>
              </a:rPr>
              <a:t>b</a:t>
            </a:r>
            <a:r>
              <a:rPr lang="en-GB" sz="3100" dirty="0" smtClean="0">
                <a:solidFill>
                  <a:schemeClr val="tx1"/>
                </a:solidFill>
              </a:rPr>
              <a:t>uyers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CFAA-4864-4F5F-A600-5C9915C6F0D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4" y="0"/>
            <a:ext cx="1785955" cy="63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926" y="0"/>
            <a:ext cx="428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Progress - UK </a:t>
            </a:r>
            <a:r>
              <a:rPr lang="en-GB" sz="1400" b="1" dirty="0" smtClean="0">
                <a:solidFill>
                  <a:schemeClr val="bg1"/>
                </a:solidFill>
              </a:rPr>
              <a:t>(as of 31/03/2022)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6" y="624501"/>
            <a:ext cx="4198602" cy="59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611" y="0"/>
            <a:ext cx="6611035" cy="64178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Waitrose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5497"/>
            <a:ext cx="5762319" cy="5684444"/>
          </a:xfrm>
        </p:spPr>
        <p:txBody>
          <a:bodyPr>
            <a:normAutofit/>
          </a:bodyPr>
          <a:lstStyle/>
          <a:p>
            <a:r>
              <a:rPr lang="en-GB" sz="2100" dirty="0">
                <a:solidFill>
                  <a:schemeClr val="tx1"/>
                </a:solidFill>
              </a:rPr>
              <a:t>Since 2011 with Woodland Trust</a:t>
            </a:r>
          </a:p>
          <a:p>
            <a:r>
              <a:rPr lang="en-GB" sz="2100" dirty="0">
                <a:solidFill>
                  <a:schemeClr val="tx1"/>
                </a:solidFill>
              </a:rPr>
              <a:t>C</a:t>
            </a:r>
            <a:r>
              <a:rPr lang="en-GB" sz="2100" dirty="0" smtClean="0">
                <a:solidFill>
                  <a:schemeClr val="tx1"/>
                </a:solidFill>
              </a:rPr>
              <a:t>ompensate </a:t>
            </a:r>
            <a:r>
              <a:rPr lang="en-GB" sz="2100" dirty="0">
                <a:solidFill>
                  <a:schemeClr val="tx1"/>
                </a:solidFill>
              </a:rPr>
              <a:t>for </a:t>
            </a:r>
            <a:r>
              <a:rPr lang="en-GB" sz="2100" dirty="0" smtClean="0">
                <a:solidFill>
                  <a:schemeClr val="tx1"/>
                </a:solidFill>
              </a:rPr>
              <a:t>home </a:t>
            </a:r>
            <a:r>
              <a:rPr lang="en-GB" sz="2100" dirty="0">
                <a:solidFill>
                  <a:schemeClr val="tx1"/>
                </a:solidFill>
              </a:rPr>
              <a:t>delivery </a:t>
            </a:r>
            <a:r>
              <a:rPr lang="en-GB" sz="2100" dirty="0" smtClean="0">
                <a:solidFill>
                  <a:schemeClr val="tx1"/>
                </a:solidFill>
              </a:rPr>
              <a:t>fleet emissions </a:t>
            </a:r>
            <a:r>
              <a:rPr lang="en-GB" sz="2100" dirty="0">
                <a:solidFill>
                  <a:schemeClr val="tx1"/>
                </a:solidFill>
              </a:rPr>
              <a:t>over time</a:t>
            </a:r>
          </a:p>
          <a:p>
            <a:r>
              <a:rPr lang="en-GB" sz="2100" dirty="0" err="1" smtClean="0">
                <a:solidFill>
                  <a:schemeClr val="tx1"/>
                </a:solidFill>
              </a:rPr>
              <a:t>Warcop</a:t>
            </a:r>
            <a:r>
              <a:rPr lang="en-GB" sz="2100" dirty="0">
                <a:solidFill>
                  <a:schemeClr val="tx1"/>
                </a:solidFill>
              </a:rPr>
              <a:t>, an MOD site in an </a:t>
            </a:r>
            <a:r>
              <a:rPr lang="en-GB" sz="2100" dirty="0" err="1">
                <a:solidFill>
                  <a:schemeClr val="tx1"/>
                </a:solidFill>
              </a:rPr>
              <a:t>AONB</a:t>
            </a:r>
            <a:r>
              <a:rPr lang="en-GB" sz="2100" dirty="0">
                <a:solidFill>
                  <a:schemeClr val="tx1"/>
                </a:solidFill>
              </a:rPr>
              <a:t>, Cumbria</a:t>
            </a:r>
          </a:p>
          <a:p>
            <a:r>
              <a:rPr lang="en-GB" sz="2100" dirty="0">
                <a:solidFill>
                  <a:schemeClr val="tx1"/>
                </a:solidFill>
              </a:rPr>
              <a:t>B</a:t>
            </a:r>
            <a:r>
              <a:rPr lang="en-GB" sz="2100" dirty="0" smtClean="0">
                <a:solidFill>
                  <a:schemeClr val="tx1"/>
                </a:solidFill>
              </a:rPr>
              <a:t>ought </a:t>
            </a:r>
            <a:r>
              <a:rPr lang="en-GB" sz="2100" dirty="0">
                <a:solidFill>
                  <a:schemeClr val="tx1"/>
                </a:solidFill>
              </a:rPr>
              <a:t>over 22,000 carbon units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Why?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Believe </a:t>
            </a:r>
            <a:r>
              <a:rPr lang="en-GB" sz="1900" dirty="0">
                <a:solidFill>
                  <a:schemeClr val="tx1"/>
                </a:solidFill>
              </a:rPr>
              <a:t>in trees, </a:t>
            </a:r>
            <a:r>
              <a:rPr lang="en-GB" sz="1900" dirty="0" smtClean="0">
                <a:solidFill>
                  <a:schemeClr val="tx1"/>
                </a:solidFill>
              </a:rPr>
              <a:t>biodiversity, </a:t>
            </a:r>
            <a:r>
              <a:rPr lang="en-GB" sz="1900" dirty="0">
                <a:solidFill>
                  <a:schemeClr val="tx1"/>
                </a:solidFill>
              </a:rPr>
              <a:t>recreation &amp; flood control benefits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Environmental </a:t>
            </a:r>
            <a:r>
              <a:rPr lang="en-GB" sz="1900" dirty="0">
                <a:solidFill>
                  <a:schemeClr val="tx1"/>
                </a:solidFill>
              </a:rPr>
              <a:t>and CSR credentials</a:t>
            </a:r>
          </a:p>
          <a:p>
            <a:r>
              <a:rPr lang="en-GB" sz="1900" dirty="0">
                <a:solidFill>
                  <a:schemeClr val="tx1"/>
                </a:solidFill>
              </a:rPr>
              <a:t>Strong marketing messages </a:t>
            </a:r>
            <a:r>
              <a:rPr lang="en-GB" sz="1900" dirty="0" smtClean="0">
                <a:solidFill>
                  <a:schemeClr val="tx1"/>
                </a:solidFill>
              </a:rPr>
              <a:t>to </a:t>
            </a:r>
            <a:r>
              <a:rPr lang="en-GB" sz="1900" dirty="0">
                <a:solidFill>
                  <a:schemeClr val="tx1"/>
                </a:solidFill>
              </a:rPr>
              <a:t>stakeholders</a:t>
            </a:r>
          </a:p>
          <a:p>
            <a:r>
              <a:rPr lang="en-GB" sz="1900" dirty="0">
                <a:solidFill>
                  <a:schemeClr val="tx1"/>
                </a:solidFill>
              </a:rPr>
              <a:t>Staff engagement through tree planting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CFAA-4864-4F5F-A600-5C9915C6F0D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4" y="0"/>
            <a:ext cx="1785955" cy="63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96" y="1410401"/>
            <a:ext cx="3414746" cy="25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611" y="0"/>
            <a:ext cx="6611035" cy="64178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Future integrity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CFAA-4864-4F5F-A600-5C9915C6F0D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4" y="0"/>
            <a:ext cx="1785955" cy="63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046" y="939405"/>
            <a:ext cx="160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Further growth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4872" y="991681"/>
            <a:ext cx="160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New markets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2701" y="953772"/>
            <a:ext cx="160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Secondary market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1914" y="992578"/>
            <a:ext cx="160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Wider impacts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45" y="2540922"/>
            <a:ext cx="192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More complex financing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4872" y="2532073"/>
            <a:ext cx="169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Demand &amp; supply side integrity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700" y="2510874"/>
            <a:ext cx="160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Regulatory oversight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1913" y="2540922"/>
            <a:ext cx="178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Delivery of ‘charismatic’ carbon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920" y="4329424"/>
            <a:ext cx="192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Robust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additionality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tests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5828" y="4329424"/>
            <a:ext cx="1928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Overarching standards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(ISO,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</a:rPr>
              <a:t>VCMI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, IC-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</a:rPr>
              <a:t>VCM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, UK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</a:rPr>
              <a:t>Govt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/DAs)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2569" y="4329424"/>
            <a:ext cx="192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Regulation of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VCM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, market infrastructure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1913" y="4329423"/>
            <a:ext cx="208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Monitoring wider impacts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58920" y="2079894"/>
            <a:ext cx="8097250" cy="23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8920" y="4061905"/>
            <a:ext cx="8097250" cy="1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549343"/>
            <a:ext cx="9144793" cy="5963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8611" y="3186865"/>
            <a:ext cx="5447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 smtClean="0">
                <a:solidFill>
                  <a:schemeClr val="bg1"/>
                </a:solidFill>
              </a:rPr>
              <a:t>Thank you for listening 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143" y="4988320"/>
            <a:ext cx="570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err="1">
                <a:solidFill>
                  <a:schemeClr val="bg1"/>
                </a:solidFill>
              </a:rPr>
              <a:t>p</a:t>
            </a:r>
            <a:r>
              <a:rPr lang="en-GB" sz="3200" b="1" dirty="0" err="1" smtClean="0">
                <a:solidFill>
                  <a:schemeClr val="bg1"/>
                </a:solidFill>
              </a:rPr>
              <a:t>at.snowdon@forestry.gov.scot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ACA70D-30D2-4A1F-9B60-AB4E575A3F28}" vid="{292F70BD-E483-48EA-AB8D-449D226B6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7197</TotalTime>
  <Words>414</Words>
  <Application>Microsoft Office PowerPoint</Application>
  <PresentationFormat>On-screen Show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Theme1</vt:lpstr>
      <vt:lpstr>PowerPoint Presentation</vt:lpstr>
      <vt:lpstr>Overview</vt:lpstr>
      <vt:lpstr>What are the main components?</vt:lpstr>
      <vt:lpstr>Carbon credits under the WCC</vt:lpstr>
      <vt:lpstr>PowerPoint Presentation</vt:lpstr>
      <vt:lpstr>Waitrose</vt:lpstr>
      <vt:lpstr>Future integrity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Clay</dc:creator>
  <cp:lastModifiedBy>Snowdon P (Pat)</cp:lastModifiedBy>
  <cp:revision>264</cp:revision>
  <dcterms:created xsi:type="dcterms:W3CDTF">2020-06-09T09:50:22Z</dcterms:created>
  <dcterms:modified xsi:type="dcterms:W3CDTF">2022-07-06T10:00:00Z</dcterms:modified>
</cp:coreProperties>
</file>